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5" r:id="rId4"/>
    <p:sldMasterId id="2147483860" r:id="rId5"/>
  </p:sldMasterIdLst>
  <p:notesMasterIdLst>
    <p:notesMasterId r:id="rId55"/>
  </p:notesMasterIdLst>
  <p:sldIdLst>
    <p:sldId id="2076136278" r:id="rId6"/>
    <p:sldId id="256" r:id="rId7"/>
    <p:sldId id="2076136259" r:id="rId8"/>
    <p:sldId id="2076136266" r:id="rId9"/>
    <p:sldId id="1574" r:id="rId10"/>
    <p:sldId id="2076136276" r:id="rId11"/>
    <p:sldId id="2076136204" r:id="rId12"/>
    <p:sldId id="2076136279" r:id="rId13"/>
    <p:sldId id="1671" r:id="rId14"/>
    <p:sldId id="1702" r:id="rId15"/>
    <p:sldId id="2076136195" r:id="rId16"/>
    <p:sldId id="2076136295" r:id="rId17"/>
    <p:sldId id="2076136196" r:id="rId18"/>
    <p:sldId id="2076136197" r:id="rId19"/>
    <p:sldId id="2076136201" r:id="rId20"/>
    <p:sldId id="1714" r:id="rId21"/>
    <p:sldId id="2076136313" r:id="rId22"/>
    <p:sldId id="2076136286" r:id="rId23"/>
    <p:sldId id="1704" r:id="rId24"/>
    <p:sldId id="1787" r:id="rId25"/>
    <p:sldId id="2076136296" r:id="rId26"/>
    <p:sldId id="2076136298" r:id="rId27"/>
    <p:sldId id="2076136285" r:id="rId28"/>
    <p:sldId id="1715" r:id="rId29"/>
    <p:sldId id="1733" r:id="rId30"/>
    <p:sldId id="2076136299" r:id="rId31"/>
    <p:sldId id="2076136228" r:id="rId32"/>
    <p:sldId id="1711" r:id="rId33"/>
    <p:sldId id="2076136300" r:id="rId34"/>
    <p:sldId id="1716" r:id="rId35"/>
    <p:sldId id="2076136301" r:id="rId36"/>
    <p:sldId id="2076136302" r:id="rId37"/>
    <p:sldId id="1718" r:id="rId38"/>
    <p:sldId id="2076136303" r:id="rId39"/>
    <p:sldId id="2076136304" r:id="rId40"/>
    <p:sldId id="1720" r:id="rId41"/>
    <p:sldId id="2076136305" r:id="rId42"/>
    <p:sldId id="2076136306" r:id="rId43"/>
    <p:sldId id="1724" r:id="rId44"/>
    <p:sldId id="2076136307" r:id="rId45"/>
    <p:sldId id="2076136308" r:id="rId46"/>
    <p:sldId id="1726" r:id="rId47"/>
    <p:sldId id="2076136309" r:id="rId48"/>
    <p:sldId id="2076136310" r:id="rId49"/>
    <p:sldId id="1728" r:id="rId50"/>
    <p:sldId id="2076136311" r:id="rId51"/>
    <p:sldId id="2076136312" r:id="rId52"/>
    <p:sldId id="2076136280" r:id="rId53"/>
    <p:sldId id="2076136284"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adMe:" id="{B9176C10-DFC8-4909-BAB9-F20252912FA4}">
          <p14:sldIdLst>
            <p14:sldId id="2076136278"/>
          </p14:sldIdLst>
        </p14:section>
        <p14:section name="Participant Section" id="{4106AA04-8DD9-4C0E-8784-6CAF888DFD02}">
          <p14:sldIdLst>
            <p14:sldId id="256"/>
            <p14:sldId id="2076136259"/>
            <p14:sldId id="2076136266"/>
            <p14:sldId id="1574"/>
            <p14:sldId id="2076136276"/>
            <p14:sldId id="2076136204"/>
          </p14:sldIdLst>
        </p14:section>
        <p14:section name="For Coaches Only Section" id="{E1474876-DB04-498A-B2B8-658E4D5DD981}">
          <p14:sldIdLst>
            <p14:sldId id="2076136279"/>
            <p14:sldId id="1671"/>
            <p14:sldId id="1702"/>
            <p14:sldId id="2076136195"/>
            <p14:sldId id="2076136295"/>
            <p14:sldId id="2076136196"/>
            <p14:sldId id="2076136197"/>
            <p14:sldId id="2076136201"/>
            <p14:sldId id="1714"/>
            <p14:sldId id="2076136313"/>
          </p14:sldIdLst>
        </p14:section>
        <p14:section name="Challenge 1" id="{08A824A1-1252-4514-BE66-4CE4EBAA4F5B}">
          <p14:sldIdLst>
            <p14:sldId id="2076136286"/>
            <p14:sldId id="1704"/>
            <p14:sldId id="1787"/>
            <p14:sldId id="2076136296"/>
            <p14:sldId id="2076136298"/>
          </p14:sldIdLst>
        </p14:section>
        <p14:section name="Challenge 2" id="{BAF1DBEC-F0DF-439C-AD14-C898DB1E0868}">
          <p14:sldIdLst>
            <p14:sldId id="2076136285"/>
            <p14:sldId id="1715"/>
            <p14:sldId id="1733"/>
            <p14:sldId id="2076136299"/>
          </p14:sldIdLst>
        </p14:section>
        <p14:section name="Challenge 3" id="{B8E0F2C8-A16D-44F6-9023-C96471D15461}">
          <p14:sldIdLst>
            <p14:sldId id="2076136228"/>
            <p14:sldId id="1711"/>
            <p14:sldId id="2076136300"/>
          </p14:sldIdLst>
        </p14:section>
        <p14:section name="Challenge 4" id="{8186D448-1AD2-476A-B506-3FEB1563599C}">
          <p14:sldIdLst>
            <p14:sldId id="1716"/>
            <p14:sldId id="2076136301"/>
            <p14:sldId id="2076136302"/>
          </p14:sldIdLst>
        </p14:section>
        <p14:section name="Challenge 5" id="{46D0AC79-990F-4903-B86C-724AA76CEE4C}">
          <p14:sldIdLst>
            <p14:sldId id="1718"/>
            <p14:sldId id="2076136303"/>
            <p14:sldId id="2076136304"/>
          </p14:sldIdLst>
        </p14:section>
        <p14:section name="Challenge 6" id="{7CF1C213-B8E9-467E-BD63-43364986E4BD}">
          <p14:sldIdLst>
            <p14:sldId id="1720"/>
            <p14:sldId id="2076136305"/>
            <p14:sldId id="2076136306"/>
          </p14:sldIdLst>
        </p14:section>
        <p14:section name="Challenge 7" id="{FA81CBA0-A73C-4EC9-BCB5-11998CDAC3EF}">
          <p14:sldIdLst>
            <p14:sldId id="1724"/>
            <p14:sldId id="2076136307"/>
            <p14:sldId id="2076136308"/>
          </p14:sldIdLst>
        </p14:section>
        <p14:section name="Challenge 8" id="{880977D0-937C-4E0E-9576-4E392CF6C9CF}">
          <p14:sldIdLst>
            <p14:sldId id="1726"/>
            <p14:sldId id="2076136309"/>
            <p14:sldId id="2076136310"/>
          </p14:sldIdLst>
        </p14:section>
        <p14:section name="Challenge 9" id="{99D4DB5D-4E71-4A23-A2FB-79F12587FCEA}">
          <p14:sldIdLst>
            <p14:sldId id="1728"/>
            <p14:sldId id="2076136311"/>
            <p14:sldId id="2076136312"/>
          </p14:sldIdLst>
        </p14:section>
        <p14:section name="Final Words" id="{6FB92265-26CB-43E8-856F-06F08C9DDE93}">
          <p14:sldIdLst>
            <p14:sldId id="2076136280"/>
            <p14:sldId id="2076136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1AAF98-629E-46B9-AB3B-B5FA1D74CAA3}" v="9" dt="2021-05-26T20:05:24.7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77" autoAdjust="0"/>
    <p:restoredTop sz="86788" autoAdjust="0"/>
  </p:normalViewPr>
  <p:slideViewPr>
    <p:cSldViewPr snapToGrid="0">
      <p:cViewPr varScale="1">
        <p:scale>
          <a:sx n="131" d="100"/>
          <a:sy n="131" d="100"/>
        </p:scale>
        <p:origin x="1416"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svg>
</file>

<file path=ppt/media/image2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F76AD5-84B7-47FE-802A-FFAE792CDC84}" type="datetimeFigureOut">
              <a:rPr lang="en-US" smtClean="0"/>
              <a:t>7/24/2021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B0B7A7-645F-45EF-A82D-25C8E51FB344}" type="slidenum">
              <a:rPr lang="en-US" smtClean="0"/>
              <a:t>‹#›</a:t>
            </a:fld>
            <a:endParaRPr lang="en-US"/>
          </a:p>
        </p:txBody>
      </p:sp>
    </p:spTree>
    <p:extLst>
      <p:ext uri="{BB962C8B-B14F-4D97-AF65-F5344CB8AC3E}">
        <p14:creationId xmlns:p14="http://schemas.microsoft.com/office/powerpoint/2010/main" val="17813540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4F9875-39BF-4C18-A21D-3E04A24EDC1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91727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egoe UI" panose="020B0502040204020203" pitchFamily="34" charset="0"/>
              </a:rPr>
              <a:t>During the </a:t>
            </a:r>
            <a:r>
              <a:rPr lang="en-US" b="0" i="0" dirty="0" err="1">
                <a:effectLst/>
                <a:latin typeface="Segoe UI" panose="020B0502040204020203" pitchFamily="34" charset="0"/>
              </a:rPr>
              <a:t>OpenHack</a:t>
            </a:r>
            <a:r>
              <a:rPr lang="en-US" b="0" i="0" dirty="0">
                <a:effectLst/>
                <a:latin typeface="Segoe UI" panose="020B0502040204020203" pitchFamily="34" charset="0"/>
              </a:rPr>
              <a:t>, your team will evaluate </a:t>
            </a:r>
            <a:r>
              <a:rPr lang="en-US" b="0" i="0" dirty="0" err="1">
                <a:effectLst/>
                <a:latin typeface="Segoe UI" panose="020B0502040204020203" pitchFamily="34" charset="0"/>
              </a:rPr>
              <a:t>Woodgrove</a:t>
            </a:r>
            <a:r>
              <a:rPr lang="en-US" b="0" i="0" dirty="0">
                <a:effectLst/>
                <a:latin typeface="Segoe UI" panose="020B0502040204020203" pitchFamily="34" charset="0"/>
              </a:rPr>
              <a:t> Bank’s initial attempt to move an application into Azure.</a:t>
            </a:r>
          </a:p>
          <a:p>
            <a:pPr algn="l"/>
            <a:r>
              <a:rPr lang="en-US" b="0" i="0" dirty="0">
                <a:effectLst/>
                <a:latin typeface="Segoe UI" panose="020B0502040204020203" pitchFamily="34" charset="0"/>
              </a:rPr>
              <a:t>The legacy application is in the middle of a re-architecture for the purposes of leveraging a microservice approach. </a:t>
            </a:r>
            <a:r>
              <a:rPr lang="en-US" b="0" i="0" dirty="0" err="1">
                <a:effectLst/>
                <a:latin typeface="Segoe UI" panose="020B0502040204020203" pitchFamily="34" charset="0"/>
              </a:rPr>
              <a:t>Woodgrove</a:t>
            </a:r>
            <a:r>
              <a:rPr lang="en-US" b="0" i="0" dirty="0">
                <a:effectLst/>
                <a:latin typeface="Segoe UI" panose="020B0502040204020203" pitchFamily="34" charset="0"/>
              </a:rPr>
              <a:t> Bank has reached their limit in knowledge and is reaching out to Microsoft for next steps. </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While working through this </a:t>
            </a:r>
            <a:r>
              <a:rPr lang="en-US" b="0" i="0" dirty="0" err="1">
                <a:effectLst/>
                <a:latin typeface="Segoe UI" panose="020B0502040204020203" pitchFamily="34" charset="0"/>
              </a:rPr>
              <a:t>OpenHack</a:t>
            </a:r>
            <a:r>
              <a:rPr lang="en-US" b="0" i="0" dirty="0">
                <a:effectLst/>
                <a:latin typeface="Segoe UI" panose="020B0502040204020203" pitchFamily="34" charset="0"/>
              </a:rPr>
              <a:t>, your team will practice evaluating workloads through lenses of the 5 WAF pillars. You will then make recommendations and provide instruction to </a:t>
            </a:r>
            <a:r>
              <a:rPr lang="en-US" b="0" i="0" dirty="0" err="1">
                <a:effectLst/>
                <a:latin typeface="Segoe UI" panose="020B0502040204020203" pitchFamily="34" charset="0"/>
              </a:rPr>
              <a:t>Woodgrove</a:t>
            </a:r>
            <a:r>
              <a:rPr lang="en-US" b="0" i="0" dirty="0">
                <a:effectLst/>
                <a:latin typeface="Segoe UI" panose="020B0502040204020203" pitchFamily="34" charset="0"/>
              </a:rPr>
              <a:t> Bank as your transform their IaaS workload. Once the workload is WAF-optimized, you will then modernize the workload by transitioning it to PaaS, where applicable. </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Throughout all challenges, you must maintain rigorous attention to the core principles of each WAF pillar.</a:t>
            </a:r>
          </a:p>
          <a:p>
            <a:pPr algn="l"/>
            <a:endParaRPr lang="en-US" b="0" i="0" dirty="0">
              <a:effectLst/>
              <a:latin typeface="Segoe UI" panose="020B0502040204020203" pitchFamily="34" charset="0"/>
            </a:endParaRPr>
          </a:p>
          <a:p>
            <a:pPr algn="l"/>
            <a:r>
              <a:rPr lang="en-US" b="0" i="0" dirty="0">
                <a:effectLst/>
                <a:latin typeface="Segoe UI" panose="020B0502040204020203" pitchFamily="34" charset="0"/>
              </a:rPr>
              <a:t>Any resemblance to actual scenarios, issues, or pain points that you are facing is </a:t>
            </a:r>
            <a:r>
              <a:rPr lang="en-US" b="0" i="1" dirty="0">
                <a:effectLst/>
                <a:latin typeface="Segoe UI" panose="020B0502040204020203" pitchFamily="34" charset="0"/>
              </a:rPr>
              <a:t>not</a:t>
            </a:r>
            <a:r>
              <a:rPr lang="en-US" b="0" i="0" dirty="0">
                <a:effectLst/>
                <a:latin typeface="Segoe UI" panose="020B0502040204020203" pitchFamily="34" charset="0"/>
              </a:rPr>
              <a:t> purely coincidental. The definitions of the challenges that will be presented to you during this event are inspired by real life.</a:t>
            </a:r>
          </a:p>
          <a:p>
            <a:br>
              <a:rPr lang="en-US" dirty="0"/>
            </a:br>
            <a:endParaRPr lang="en-US" dirty="0"/>
          </a:p>
        </p:txBody>
      </p:sp>
      <p:sp>
        <p:nvSpPr>
          <p:cNvPr id="4" name="Slide Number Placeholder 3"/>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CE6040F-C53F-4557-A13F-96281879C2E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45927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To get started, visit the OpenHack portal:</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4A558-2D39-4963-801C-D8D0AB93CA23}" type="slidenum">
              <a:rPr kumimoji="0" lang="en-NZ"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NZ"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937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14F9875-39BF-4C18-A21D-3E04A24EDC12}" type="slidenum">
              <a:rPr lang="en-US" smtClean="0"/>
              <a:t>8</a:t>
            </a:fld>
            <a:endParaRPr lang="en-US"/>
          </a:p>
        </p:txBody>
      </p:sp>
    </p:spTree>
    <p:extLst>
      <p:ext uri="{BB962C8B-B14F-4D97-AF65-F5344CB8AC3E}">
        <p14:creationId xmlns:p14="http://schemas.microsoft.com/office/powerpoint/2010/main" val="1691727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E6040F-C53F-4557-A13F-96281879C2E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259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CE6040F-C53F-4557-A13F-96281879C2E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515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07161817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23306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Slide 2">
    <p:bg>
      <p:bgPr>
        <a:solidFill>
          <a:schemeClr val="tx1"/>
        </a:solidFill>
        <a:effectLst/>
      </p:bgPr>
    </p:bg>
    <p:spTree>
      <p:nvGrpSpPr>
        <p:cNvPr id="1" name=""/>
        <p:cNvGrpSpPr/>
        <p:nvPr/>
      </p:nvGrpSpPr>
      <p:grpSpPr>
        <a:xfrm>
          <a:off x="0" y="0"/>
          <a:ext cx="0" cy="0"/>
          <a:chOff x="0" y="0"/>
          <a:chExt cx="0" cy="0"/>
        </a:xfrm>
      </p:grpSpPr>
      <p:pic>
        <p:nvPicPr>
          <p:cNvPr id="2" name="MS logo white - EMF" descr="Microsoft logo white text version">
            <a:extLst>
              <a:ext uri="{FF2B5EF4-FFF2-40B4-BE49-F238E27FC236}">
                <a16:creationId xmlns:a16="http://schemas.microsoft.com/office/drawing/2014/main" id="{9A662186-7F9D-4C9F-98D7-25AB077BC8D6}"/>
              </a:ext>
            </a:extLst>
          </p:cNvPr>
          <p:cNvPicPr>
            <a:picLocks noChangeAspect="1"/>
          </p:cNvPicPr>
          <p:nvPr userDrawn="1"/>
        </p:nvPicPr>
        <p:blipFill>
          <a:blip r:embed="rId2"/>
          <a:stretch>
            <a:fillRect/>
          </a:stretch>
        </p:blipFill>
        <p:spPr bwMode="black">
          <a:xfrm>
            <a:off x="10243143" y="585788"/>
            <a:ext cx="1366245" cy="292608"/>
          </a:xfrm>
          <a:prstGeom prst="rect">
            <a:avLst/>
          </a:prstGeom>
        </p:spPr>
      </p:pic>
      <p:sp>
        <p:nvSpPr>
          <p:cNvPr id="12" name="Title 1">
            <a:extLst>
              <a:ext uri="{FF2B5EF4-FFF2-40B4-BE49-F238E27FC236}">
                <a16:creationId xmlns:a16="http://schemas.microsoft.com/office/drawing/2014/main" id="{961E741F-1C76-4CF1-9D44-04384507AAA2}"/>
              </a:ext>
            </a:extLst>
          </p:cNvPr>
          <p:cNvSpPr>
            <a:spLocks noGrp="1"/>
          </p:cNvSpPr>
          <p:nvPr>
            <p:ph type="title"/>
          </p:nvPr>
        </p:nvSpPr>
        <p:spPr>
          <a:xfrm>
            <a:off x="2097618" y="2972128"/>
            <a:ext cx="7636932" cy="553998"/>
          </a:xfrm>
          <a:prstGeom prst="rect">
            <a:avLst/>
          </a:prstGeom>
        </p:spPr>
        <p:txBody>
          <a:bodyPr/>
          <a:lstStyle>
            <a:lvl1pPr>
              <a:defRPr lang="en-US" sz="3600" b="0" kern="1200" cap="none" spc="-50" baseline="0" dirty="0">
                <a:ln w="3175">
                  <a:noFill/>
                </a:ln>
                <a:solidFill>
                  <a:schemeClr val="bg1"/>
                </a:solidFill>
                <a:effectLst/>
                <a:latin typeface="+mj-lt"/>
                <a:ea typeface="+mn-ea"/>
                <a:cs typeface="Segoe UI" panose="020B0502040204020203" pitchFamily="34" charset="0"/>
              </a:defRPr>
            </a:lvl1pPr>
          </a:lstStyle>
          <a:p>
            <a:r>
              <a:rPr lang="en-US"/>
              <a:t>Click to edit Master title style</a:t>
            </a:r>
            <a:endParaRPr lang="en-US" dirty="0"/>
          </a:p>
        </p:txBody>
      </p:sp>
      <p:sp>
        <p:nvSpPr>
          <p:cNvPr id="13" name="Subtitle 2">
            <a:extLst>
              <a:ext uri="{FF2B5EF4-FFF2-40B4-BE49-F238E27FC236}">
                <a16:creationId xmlns:a16="http://schemas.microsoft.com/office/drawing/2014/main" id="{9674AE28-2690-485E-866B-6663A6D65096}"/>
              </a:ext>
            </a:extLst>
          </p:cNvPr>
          <p:cNvSpPr>
            <a:spLocks noGrp="1"/>
          </p:cNvSpPr>
          <p:nvPr>
            <p:ph type="subTitle" idx="1"/>
          </p:nvPr>
        </p:nvSpPr>
        <p:spPr>
          <a:xfrm>
            <a:off x="2097618" y="3699751"/>
            <a:ext cx="7636932" cy="338554"/>
          </a:xfrm>
          <a:prstGeom prst="rect">
            <a:avLst/>
          </a:prstGeom>
        </p:spPr>
        <p:txBody>
          <a:bodyPr/>
          <a:lstStyle>
            <a:lvl1pPr marL="0" indent="0" algn="l">
              <a:buNone/>
              <a:defRPr lang="en-US" sz="2200" kern="1200" spc="0" baseline="0" dirty="0">
                <a:solidFill>
                  <a:schemeClr val="bg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endParaRPr lang="en-US" dirty="0"/>
          </a:p>
        </p:txBody>
      </p:sp>
      <p:pic>
        <p:nvPicPr>
          <p:cNvPr id="3" name="Picture 2" descr="Diagram&#10;&#10;Description automatically generated">
            <a:extLst>
              <a:ext uri="{FF2B5EF4-FFF2-40B4-BE49-F238E27FC236}">
                <a16:creationId xmlns:a16="http://schemas.microsoft.com/office/drawing/2014/main" id="{E6FC85F5-26F6-428A-82A2-51F60512F440}"/>
              </a:ext>
            </a:extLst>
          </p:cNvPr>
          <p:cNvPicPr>
            <a:picLocks noChangeAspect="1"/>
          </p:cNvPicPr>
          <p:nvPr userDrawn="1"/>
        </p:nvPicPr>
        <p:blipFill rotWithShape="1">
          <a:blip r:embed="rId3"/>
          <a:srcRect b="54545"/>
          <a:stretch/>
        </p:blipFill>
        <p:spPr>
          <a:xfrm rot="5400000">
            <a:off x="-1124437" y="2673935"/>
            <a:ext cx="3965197" cy="1716325"/>
          </a:xfrm>
          <a:prstGeom prst="rect">
            <a:avLst/>
          </a:prstGeom>
        </p:spPr>
      </p:pic>
      <p:cxnSp>
        <p:nvCxnSpPr>
          <p:cNvPr id="11" name="Straight Connector 10">
            <a:extLst>
              <a:ext uri="{FF2B5EF4-FFF2-40B4-BE49-F238E27FC236}">
                <a16:creationId xmlns:a16="http://schemas.microsoft.com/office/drawing/2014/main" id="{D2406F62-740F-4991-B860-CDE6B84AACDA}"/>
              </a:ext>
            </a:extLst>
          </p:cNvPr>
          <p:cNvCxnSpPr>
            <a:cxnSpLocks/>
          </p:cNvCxnSpPr>
          <p:nvPr userDrawn="1"/>
        </p:nvCxnSpPr>
        <p:spPr>
          <a:xfrm flipH="1">
            <a:off x="1699391" y="3576802"/>
            <a:ext cx="2733244" cy="8131"/>
          </a:xfrm>
          <a:prstGeom prst="line">
            <a:avLst/>
          </a:prstGeom>
          <a:ln w="19050">
            <a:solidFill>
              <a:schemeClr val="accent2"/>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4069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2">
    <p:bg>
      <p:bgPr>
        <a:solidFill>
          <a:schemeClr val="tx1"/>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4F36043-4871-4859-BCA7-2A308FFEA4EB}"/>
              </a:ext>
            </a:extLst>
          </p:cNvPr>
          <p:cNvSpPr>
            <a:spLocks noGrp="1"/>
          </p:cNvSpPr>
          <p:nvPr>
            <p:ph type="title"/>
          </p:nvPr>
        </p:nvSpPr>
        <p:spPr>
          <a:xfrm>
            <a:off x="2097618" y="2972128"/>
            <a:ext cx="7636932" cy="553998"/>
          </a:xfrm>
          <a:prstGeom prst="rect">
            <a:avLst/>
          </a:prstGeom>
        </p:spPr>
        <p:txBody>
          <a:bodyPr/>
          <a:lstStyle>
            <a:lvl1pPr>
              <a:defRPr lang="en-US" sz="3600" b="0" kern="1200" cap="none" spc="-50" baseline="0" dirty="0">
                <a:ln w="3175">
                  <a:noFill/>
                </a:ln>
                <a:solidFill>
                  <a:schemeClr val="bg1"/>
                </a:solidFill>
                <a:effectLst/>
                <a:latin typeface="+mj-lt"/>
                <a:ea typeface="+mn-ea"/>
                <a:cs typeface="Segoe UI" panose="020B0502040204020203" pitchFamily="34" charset="0"/>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FBC243C7-F5F8-4703-AAB1-40B3019F123F}"/>
              </a:ext>
            </a:extLst>
          </p:cNvPr>
          <p:cNvSpPr>
            <a:spLocks noGrp="1"/>
          </p:cNvSpPr>
          <p:nvPr>
            <p:ph type="subTitle" idx="1"/>
          </p:nvPr>
        </p:nvSpPr>
        <p:spPr>
          <a:xfrm>
            <a:off x="2097618" y="3699751"/>
            <a:ext cx="7636932" cy="338554"/>
          </a:xfrm>
          <a:prstGeom prst="rect">
            <a:avLst/>
          </a:prstGeom>
        </p:spPr>
        <p:txBody>
          <a:bodyPr/>
          <a:lstStyle>
            <a:lvl1pPr marL="0" indent="0" algn="l">
              <a:buNone/>
              <a:defRPr lang="en-US" sz="2200" kern="1200" spc="0" baseline="0" dirty="0">
                <a:solidFill>
                  <a:schemeClr val="bg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endParaRPr lang="en-US" dirty="0"/>
          </a:p>
        </p:txBody>
      </p:sp>
      <p:pic>
        <p:nvPicPr>
          <p:cNvPr id="2" name="MS logo white - EMF" descr="Microsoft logo white text version">
            <a:extLst>
              <a:ext uri="{FF2B5EF4-FFF2-40B4-BE49-F238E27FC236}">
                <a16:creationId xmlns:a16="http://schemas.microsoft.com/office/drawing/2014/main" id="{867C35DD-1412-4C4F-B30F-ECDB0B77E8EF}"/>
              </a:ext>
            </a:extLst>
          </p:cNvPr>
          <p:cNvPicPr>
            <a:picLocks noChangeAspect="1"/>
          </p:cNvPicPr>
          <p:nvPr userDrawn="1"/>
        </p:nvPicPr>
        <p:blipFill>
          <a:blip r:embed="rId2"/>
          <a:stretch>
            <a:fillRect/>
          </a:stretch>
        </p:blipFill>
        <p:spPr bwMode="black">
          <a:xfrm>
            <a:off x="10243143" y="585788"/>
            <a:ext cx="1366245" cy="292608"/>
          </a:xfrm>
          <a:prstGeom prst="rect">
            <a:avLst/>
          </a:prstGeom>
        </p:spPr>
      </p:pic>
      <p:pic>
        <p:nvPicPr>
          <p:cNvPr id="3" name="Picture 2" descr="Diagram&#10;&#10;Description automatically generated">
            <a:extLst>
              <a:ext uri="{FF2B5EF4-FFF2-40B4-BE49-F238E27FC236}">
                <a16:creationId xmlns:a16="http://schemas.microsoft.com/office/drawing/2014/main" id="{424EA828-DC49-4E9D-9970-3CB0AD3F7FA8}"/>
              </a:ext>
            </a:extLst>
          </p:cNvPr>
          <p:cNvPicPr>
            <a:picLocks noChangeAspect="1"/>
          </p:cNvPicPr>
          <p:nvPr userDrawn="1"/>
        </p:nvPicPr>
        <p:blipFill rotWithShape="1">
          <a:blip r:embed="rId3"/>
          <a:srcRect b="54545"/>
          <a:stretch/>
        </p:blipFill>
        <p:spPr>
          <a:xfrm rot="5400000">
            <a:off x="-1124437" y="2673935"/>
            <a:ext cx="3965197" cy="1716325"/>
          </a:xfrm>
          <a:prstGeom prst="rect">
            <a:avLst/>
          </a:prstGeom>
        </p:spPr>
      </p:pic>
    </p:spTree>
    <p:extLst>
      <p:ext uri="{BB962C8B-B14F-4D97-AF65-F5344CB8AC3E}">
        <p14:creationId xmlns:p14="http://schemas.microsoft.com/office/powerpoint/2010/main" val="42541947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Slide 2">
    <p:bg>
      <p:bgPr>
        <a:solidFill>
          <a:schemeClr val="tx1"/>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4F36043-4871-4859-BCA7-2A308FFEA4EB}"/>
              </a:ext>
            </a:extLst>
          </p:cNvPr>
          <p:cNvSpPr>
            <a:spLocks noGrp="1"/>
          </p:cNvSpPr>
          <p:nvPr>
            <p:ph type="title"/>
          </p:nvPr>
        </p:nvSpPr>
        <p:spPr>
          <a:xfrm>
            <a:off x="2097618" y="2972128"/>
            <a:ext cx="7636932" cy="553998"/>
          </a:xfrm>
          <a:prstGeom prst="rect">
            <a:avLst/>
          </a:prstGeom>
        </p:spPr>
        <p:txBody>
          <a:bodyPr/>
          <a:lstStyle>
            <a:lvl1pPr>
              <a:defRPr lang="en-US" sz="3600" b="0" kern="1200" cap="none" spc="-50" baseline="0" dirty="0">
                <a:ln w="3175">
                  <a:noFill/>
                </a:ln>
                <a:solidFill>
                  <a:schemeClr val="bg1"/>
                </a:solidFill>
                <a:effectLst/>
                <a:latin typeface="+mj-lt"/>
                <a:ea typeface="+mn-ea"/>
                <a:cs typeface="Segoe UI" panose="020B0502040204020203" pitchFamily="34" charset="0"/>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FBC243C7-F5F8-4703-AAB1-40B3019F123F}"/>
              </a:ext>
            </a:extLst>
          </p:cNvPr>
          <p:cNvSpPr>
            <a:spLocks noGrp="1"/>
          </p:cNvSpPr>
          <p:nvPr>
            <p:ph type="subTitle" idx="1"/>
          </p:nvPr>
        </p:nvSpPr>
        <p:spPr>
          <a:xfrm>
            <a:off x="2097618" y="3699751"/>
            <a:ext cx="7636932" cy="338554"/>
          </a:xfrm>
          <a:prstGeom prst="rect">
            <a:avLst/>
          </a:prstGeom>
        </p:spPr>
        <p:txBody>
          <a:bodyPr/>
          <a:lstStyle>
            <a:lvl1pPr marL="0" indent="0" algn="l">
              <a:buNone/>
              <a:defRPr lang="en-US" sz="2200" kern="1200" spc="0" baseline="0" dirty="0">
                <a:solidFill>
                  <a:schemeClr val="bg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endParaRPr lang="en-US" dirty="0"/>
          </a:p>
        </p:txBody>
      </p:sp>
      <p:pic>
        <p:nvPicPr>
          <p:cNvPr id="3" name="Picture 2" descr="Diagram&#10;&#10;Description automatically generated">
            <a:extLst>
              <a:ext uri="{FF2B5EF4-FFF2-40B4-BE49-F238E27FC236}">
                <a16:creationId xmlns:a16="http://schemas.microsoft.com/office/drawing/2014/main" id="{424EA828-DC49-4E9D-9970-3CB0AD3F7FA8}"/>
              </a:ext>
            </a:extLst>
          </p:cNvPr>
          <p:cNvPicPr>
            <a:picLocks noChangeAspect="1"/>
          </p:cNvPicPr>
          <p:nvPr userDrawn="1"/>
        </p:nvPicPr>
        <p:blipFill rotWithShape="1">
          <a:blip r:embed="rId2"/>
          <a:srcRect b="54545"/>
          <a:stretch/>
        </p:blipFill>
        <p:spPr>
          <a:xfrm rot="5400000">
            <a:off x="-1124437" y="2673935"/>
            <a:ext cx="3965197" cy="1716325"/>
          </a:xfrm>
          <a:prstGeom prst="rect">
            <a:avLst/>
          </a:prstGeom>
        </p:spPr>
      </p:pic>
    </p:spTree>
    <p:extLst>
      <p:ext uri="{BB962C8B-B14F-4D97-AF65-F5344CB8AC3E}">
        <p14:creationId xmlns:p14="http://schemas.microsoft.com/office/powerpoint/2010/main" val="8740666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le Slide 2">
    <p:bg>
      <p:bgPr>
        <a:solidFill>
          <a:schemeClr val="tx1"/>
        </a:solidFill>
        <a:effectLst/>
      </p:bgPr>
    </p:bg>
    <p:spTree>
      <p:nvGrpSpPr>
        <p:cNvPr id="1" name=""/>
        <p:cNvGrpSpPr/>
        <p:nvPr/>
      </p:nvGrpSpPr>
      <p:grpSpPr>
        <a:xfrm>
          <a:off x="0" y="0"/>
          <a:ext cx="0" cy="0"/>
          <a:chOff x="0" y="0"/>
          <a:chExt cx="0" cy="0"/>
        </a:xfrm>
      </p:grpSpPr>
      <p:pic>
        <p:nvPicPr>
          <p:cNvPr id="2" name="MS logo white - EMF" descr="Microsoft logo white text version">
            <a:extLst>
              <a:ext uri="{FF2B5EF4-FFF2-40B4-BE49-F238E27FC236}">
                <a16:creationId xmlns:a16="http://schemas.microsoft.com/office/drawing/2014/main" id="{BD9C24BD-08E8-4268-9F4E-7B261D33EB66}"/>
              </a:ext>
            </a:extLst>
          </p:cNvPr>
          <p:cNvPicPr>
            <a:picLocks noChangeAspect="1"/>
          </p:cNvPicPr>
          <p:nvPr userDrawn="1"/>
        </p:nvPicPr>
        <p:blipFill>
          <a:blip r:embed="rId2"/>
          <a:stretch>
            <a:fillRect/>
          </a:stretch>
        </p:blipFill>
        <p:spPr bwMode="black">
          <a:xfrm>
            <a:off x="584395" y="585788"/>
            <a:ext cx="1366245" cy="292608"/>
          </a:xfrm>
          <a:prstGeom prst="rect">
            <a:avLst/>
          </a:prstGeom>
        </p:spPr>
      </p:pic>
      <p:sp>
        <p:nvSpPr>
          <p:cNvPr id="11" name="Title 1">
            <a:extLst>
              <a:ext uri="{FF2B5EF4-FFF2-40B4-BE49-F238E27FC236}">
                <a16:creationId xmlns:a16="http://schemas.microsoft.com/office/drawing/2014/main" id="{86DCCBF7-D5AA-4058-987A-95431244AFA3}"/>
              </a:ext>
            </a:extLst>
          </p:cNvPr>
          <p:cNvSpPr>
            <a:spLocks noGrp="1"/>
          </p:cNvSpPr>
          <p:nvPr>
            <p:ph type="title" hasCustomPrompt="1"/>
          </p:nvPr>
        </p:nvSpPr>
        <p:spPr>
          <a:xfrm>
            <a:off x="584200" y="3445934"/>
            <a:ext cx="9144000" cy="553998"/>
          </a:xfrm>
          <a:noFill/>
        </p:spPr>
        <p:txBody>
          <a:bodyPr lIns="0" tIns="0" rIns="0" bIns="0" anchor="b" anchorCtr="0">
            <a:spAutoFit/>
          </a:bodyPr>
          <a:lstStyle>
            <a:lvl1pPr>
              <a:defRPr lang="en-US" sz="3600" b="0" kern="1200" cap="none" spc="-50" baseline="0" dirty="0">
                <a:ln w="3175">
                  <a:noFill/>
                </a:ln>
                <a:solidFill>
                  <a:schemeClr val="bg1"/>
                </a:solidFill>
                <a:effectLst/>
                <a:latin typeface="+mj-lt"/>
                <a:ea typeface="+mn-ea"/>
                <a:cs typeface="Segoe UI" panose="020B0502040204020203" pitchFamily="34" charset="0"/>
              </a:defRPr>
            </a:lvl1pPr>
          </a:lstStyle>
          <a:p>
            <a:r>
              <a:rPr lang="en-US" dirty="0"/>
              <a:t>Event name or presentation title </a:t>
            </a:r>
          </a:p>
        </p:txBody>
      </p:sp>
      <p:sp>
        <p:nvSpPr>
          <p:cNvPr id="14" name="Text Placeholder 4">
            <a:extLst>
              <a:ext uri="{FF2B5EF4-FFF2-40B4-BE49-F238E27FC236}">
                <a16:creationId xmlns:a16="http://schemas.microsoft.com/office/drawing/2014/main" id="{58DD1FCE-F817-4DA3-AF2D-6E59E33690C5}"/>
              </a:ext>
            </a:extLst>
          </p:cNvPr>
          <p:cNvSpPr>
            <a:spLocks noGrp="1"/>
          </p:cNvSpPr>
          <p:nvPr>
            <p:ph type="body" sz="quarter" idx="12" hasCustomPrompt="1"/>
          </p:nvPr>
        </p:nvSpPr>
        <p:spPr>
          <a:xfrm>
            <a:off x="584200" y="4428556"/>
            <a:ext cx="9144000" cy="338554"/>
          </a:xfrm>
          <a:noFill/>
        </p:spPr>
        <p:txBody>
          <a:bodyPr wrap="square" lIns="0" tIns="0" rIns="0" bIns="0">
            <a:spAutoFit/>
          </a:bodyPr>
          <a:lstStyle>
            <a:lvl1pPr marL="0" indent="0">
              <a:spcBef>
                <a:spcPts val="0"/>
              </a:spcBef>
              <a:buNone/>
              <a:defRPr lang="en-US" sz="2200" kern="1200" spc="0" baseline="0" dirty="0">
                <a:solidFill>
                  <a:schemeClr val="bg1"/>
                </a:solidFill>
                <a:latin typeface="+mn-lt"/>
                <a:ea typeface="+mn-ea"/>
                <a:cs typeface="Segoe UI" panose="020B0502040204020203" pitchFamily="34" charset="0"/>
              </a:defRPr>
            </a:lvl1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dirty="0"/>
              <a:t>Speaker name or subtitle text</a:t>
            </a:r>
          </a:p>
        </p:txBody>
      </p:sp>
      <p:pic>
        <p:nvPicPr>
          <p:cNvPr id="3" name="Picture 2" descr="Diagram&#10;&#10;Description automatically generated">
            <a:extLst>
              <a:ext uri="{FF2B5EF4-FFF2-40B4-BE49-F238E27FC236}">
                <a16:creationId xmlns:a16="http://schemas.microsoft.com/office/drawing/2014/main" id="{5E87D662-1328-4335-BD5F-4337ECF9A7EE}"/>
              </a:ext>
            </a:extLst>
          </p:cNvPr>
          <p:cNvPicPr>
            <a:picLocks noChangeAspect="1"/>
          </p:cNvPicPr>
          <p:nvPr userDrawn="1"/>
        </p:nvPicPr>
        <p:blipFill rotWithShape="1">
          <a:blip r:embed="rId3"/>
          <a:srcRect t="27882" r="34540"/>
          <a:stretch/>
        </p:blipFill>
        <p:spPr>
          <a:xfrm>
            <a:off x="9166667" y="0"/>
            <a:ext cx="3025333" cy="3173924"/>
          </a:xfrm>
          <a:prstGeom prst="rect">
            <a:avLst/>
          </a:prstGeom>
        </p:spPr>
      </p:pic>
    </p:spTree>
    <p:extLst>
      <p:ext uri="{BB962C8B-B14F-4D97-AF65-F5344CB8AC3E}">
        <p14:creationId xmlns:p14="http://schemas.microsoft.com/office/powerpoint/2010/main" val="8250130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9121006B-09FA-4F62-9542-4F6479B0897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6319080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 name="Picture 1">
            <a:extLst>
              <a:ext uri="{FF2B5EF4-FFF2-40B4-BE49-F238E27FC236}">
                <a16:creationId xmlns:a16="http://schemas.microsoft.com/office/drawing/2014/main" id="{E0A0D59E-E7F5-4311-896B-1BAF8634C4BF}"/>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spTree>
    <p:extLst>
      <p:ext uri="{BB962C8B-B14F-4D97-AF65-F5344CB8AC3E}">
        <p14:creationId xmlns:p14="http://schemas.microsoft.com/office/powerpoint/2010/main" val="40630778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2110162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a:extLst>
              <a:ext uri="{FF2B5EF4-FFF2-40B4-BE49-F238E27FC236}">
                <a16:creationId xmlns:a16="http://schemas.microsoft.com/office/drawing/2014/main" id="{36291874-8FE6-43AD-8F75-4FBB2A258F6B}"/>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spTree>
    <p:extLst>
      <p:ext uri="{BB962C8B-B14F-4D97-AF65-F5344CB8AC3E}">
        <p14:creationId xmlns:p14="http://schemas.microsoft.com/office/powerpoint/2010/main" val="14013853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Small title - half p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5D89B33-FAEC-4ED4-9F23-069FBCAAE5E4}"/>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pic>
        <p:nvPicPr>
          <p:cNvPr id="4" name="Picture 3">
            <a:extLst>
              <a:ext uri="{FF2B5EF4-FFF2-40B4-BE49-F238E27FC236}">
                <a16:creationId xmlns:a16="http://schemas.microsoft.com/office/drawing/2014/main" id="{5FBBE682-5A9F-49E2-A8C2-EA2496B2EB02}"/>
              </a:ext>
            </a:extLst>
          </p:cNvPr>
          <p:cNvPicPr>
            <a:picLocks noChangeAspect="1"/>
          </p:cNvPicPr>
          <p:nvPr userDrawn="1"/>
        </p:nvPicPr>
        <p:blipFill rotWithShape="1">
          <a:blip r:embed="rId2"/>
          <a:srcRect l="28506" t="1" r="-3766" b="-36417"/>
          <a:stretch/>
        </p:blipFill>
        <p:spPr>
          <a:xfrm>
            <a:off x="0" y="645691"/>
            <a:ext cx="4445181" cy="683576"/>
          </a:xfrm>
          <a:prstGeom prst="rect">
            <a:avLst/>
          </a:prstGeom>
        </p:spPr>
      </p:pic>
      <p:sp>
        <p:nvSpPr>
          <p:cNvPr id="17" name="Title 2">
            <a:extLst>
              <a:ext uri="{FF2B5EF4-FFF2-40B4-BE49-F238E27FC236}">
                <a16:creationId xmlns:a16="http://schemas.microsoft.com/office/drawing/2014/main" id="{146BB0C7-BE56-4003-8A2C-B08383DD5772}"/>
              </a:ext>
            </a:extLst>
          </p:cNvPr>
          <p:cNvSpPr>
            <a:spLocks noGrp="1"/>
          </p:cNvSpPr>
          <p:nvPr>
            <p:ph type="title"/>
          </p:nvPr>
        </p:nvSpPr>
        <p:spPr>
          <a:xfrm>
            <a:off x="584200" y="209440"/>
            <a:ext cx="7440582" cy="495520"/>
          </a:xfrm>
        </p:spPr>
        <p:txBody>
          <a:bodyPr tIns="64008"/>
          <a:lstStyle>
            <a:lvl1pPr>
              <a:defRPr sz="28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295967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6">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8622028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Small title - half pag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0890E108-5F89-4EED-90C2-E8F3E987C556}"/>
              </a:ext>
            </a:extLst>
          </p:cNvPr>
          <p:cNvSpPr>
            <a:spLocks noGrp="1"/>
          </p:cNvSpPr>
          <p:nvPr>
            <p:ph type="title"/>
          </p:nvPr>
        </p:nvSpPr>
        <p:spPr>
          <a:xfrm>
            <a:off x="584200" y="209440"/>
            <a:ext cx="7440582" cy="495520"/>
          </a:xfrm>
        </p:spPr>
        <p:txBody>
          <a:bodyPr tIns="64008"/>
          <a:lstStyle>
            <a:lvl1pPr>
              <a:defRPr sz="2800" spc="0">
                <a:latin typeface="+mj-lt"/>
                <a:cs typeface="Segoe UI" panose="020B0502040204020203" pitchFamily="34" charset="0"/>
              </a:defRPr>
            </a:lvl1pPr>
          </a:lstStyle>
          <a:p>
            <a:r>
              <a:rPr lang="en-US"/>
              <a:t>Click to edit Master title style</a:t>
            </a:r>
            <a:endParaRPr lang="en-US" dirty="0"/>
          </a:p>
        </p:txBody>
      </p:sp>
      <p:pic>
        <p:nvPicPr>
          <p:cNvPr id="4" name="Picture 3">
            <a:extLst>
              <a:ext uri="{FF2B5EF4-FFF2-40B4-BE49-F238E27FC236}">
                <a16:creationId xmlns:a16="http://schemas.microsoft.com/office/drawing/2014/main" id="{95FF5028-8523-4E57-B254-8ABB14DACDD4}"/>
              </a:ext>
            </a:extLst>
          </p:cNvPr>
          <p:cNvPicPr>
            <a:picLocks noChangeAspect="1"/>
          </p:cNvPicPr>
          <p:nvPr userDrawn="1"/>
        </p:nvPicPr>
        <p:blipFill rotWithShape="1">
          <a:blip r:embed="rId2"/>
          <a:srcRect l="28506" t="1" r="-3766" b="-36417"/>
          <a:stretch/>
        </p:blipFill>
        <p:spPr>
          <a:xfrm>
            <a:off x="0" y="645691"/>
            <a:ext cx="4445181" cy="683576"/>
          </a:xfrm>
          <a:prstGeom prst="rect">
            <a:avLst/>
          </a:prstGeom>
        </p:spPr>
      </p:pic>
    </p:spTree>
    <p:extLst>
      <p:ext uri="{BB962C8B-B14F-4D97-AF65-F5344CB8AC3E}">
        <p14:creationId xmlns:p14="http://schemas.microsoft.com/office/powerpoint/2010/main" val="15061221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6">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Small title - half pag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0890E108-5F89-4EED-90C2-E8F3E987C556}"/>
              </a:ext>
            </a:extLst>
          </p:cNvPr>
          <p:cNvSpPr>
            <a:spLocks noGrp="1"/>
          </p:cNvSpPr>
          <p:nvPr>
            <p:ph type="title"/>
          </p:nvPr>
        </p:nvSpPr>
        <p:spPr>
          <a:xfrm>
            <a:off x="584200" y="209440"/>
            <a:ext cx="7440582" cy="495520"/>
          </a:xfrm>
        </p:spPr>
        <p:txBody>
          <a:bodyPr tIns="64008"/>
          <a:lstStyle>
            <a:lvl1pPr>
              <a:defRPr sz="2800" spc="0">
                <a:latin typeface="+mj-lt"/>
                <a:cs typeface="Segoe UI" panose="020B0502040204020203" pitchFamily="34" charset="0"/>
              </a:defRPr>
            </a:lvl1pPr>
          </a:lstStyle>
          <a:p>
            <a:r>
              <a:rPr lang="en-US"/>
              <a:t>Click to edit Master title style</a:t>
            </a:r>
            <a:endParaRPr lang="en-US" dirty="0"/>
          </a:p>
        </p:txBody>
      </p:sp>
      <p:pic>
        <p:nvPicPr>
          <p:cNvPr id="7" name="Picture 6" descr="A picture containing object, wire&#10;&#10;Description automatically generated">
            <a:extLst>
              <a:ext uri="{FF2B5EF4-FFF2-40B4-BE49-F238E27FC236}">
                <a16:creationId xmlns:a16="http://schemas.microsoft.com/office/drawing/2014/main" id="{49917578-9446-46AC-97DA-2C0D84FB7E4C}"/>
              </a:ext>
            </a:extLst>
          </p:cNvPr>
          <p:cNvPicPr>
            <a:picLocks noChangeAspect="1"/>
          </p:cNvPicPr>
          <p:nvPr userDrawn="1"/>
        </p:nvPicPr>
        <p:blipFill rotWithShape="1">
          <a:blip r:embed="rId2">
            <a:alphaModFix/>
          </a:blip>
          <a:srcRect l="42626" t="55151" r="-3556" b="-1636"/>
          <a:stretch/>
        </p:blipFill>
        <p:spPr>
          <a:xfrm flipH="1">
            <a:off x="9152826" y="0"/>
            <a:ext cx="3029692" cy="2404534"/>
          </a:xfrm>
          <a:prstGeom prst="rect">
            <a:avLst/>
          </a:prstGeom>
        </p:spPr>
      </p:pic>
    </p:spTree>
    <p:extLst>
      <p:ext uri="{BB962C8B-B14F-4D97-AF65-F5344CB8AC3E}">
        <p14:creationId xmlns:p14="http://schemas.microsoft.com/office/powerpoint/2010/main" val="42578222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6">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Small title - half pag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5FB1537-3F96-4DF3-BFCA-4A3AAD79C575}"/>
              </a:ext>
            </a:extLst>
          </p:cNvPr>
          <p:cNvPicPr>
            <a:picLocks noChangeAspect="1"/>
          </p:cNvPicPr>
          <p:nvPr userDrawn="1"/>
        </p:nvPicPr>
        <p:blipFill rotWithShape="1">
          <a:blip r:embed="rId2"/>
          <a:srcRect l="28506" t="1" r="-3766" b="-36417"/>
          <a:stretch/>
        </p:blipFill>
        <p:spPr>
          <a:xfrm>
            <a:off x="0" y="6092880"/>
            <a:ext cx="4445181" cy="683576"/>
          </a:xfrm>
          <a:prstGeom prst="rect">
            <a:avLst/>
          </a:prstGeom>
        </p:spPr>
      </p:pic>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7440582" cy="495520"/>
          </a:xfrm>
        </p:spPr>
        <p:txBody>
          <a:bodyPr tIns="64008"/>
          <a:lstStyle>
            <a:lvl1pPr>
              <a:defRPr sz="2800" spc="0">
                <a:latin typeface="+mj-lt"/>
                <a:cs typeface="Segoe UI" panose="020B0502040204020203" pitchFamily="34" charset="0"/>
              </a:defRPr>
            </a:lvl1pPr>
          </a:lstStyle>
          <a:p>
            <a:r>
              <a:rPr lang="en-US"/>
              <a:t>Click to edit Master title style</a:t>
            </a:r>
            <a:endParaRPr lang="en-US" dirty="0"/>
          </a:p>
        </p:txBody>
      </p:sp>
      <p:pic>
        <p:nvPicPr>
          <p:cNvPr id="3" name="Picture 2">
            <a:extLst>
              <a:ext uri="{FF2B5EF4-FFF2-40B4-BE49-F238E27FC236}">
                <a16:creationId xmlns:a16="http://schemas.microsoft.com/office/drawing/2014/main" id="{9D4BF220-AB7E-485B-B71E-2D8A2362EF31}"/>
              </a:ext>
            </a:extLst>
          </p:cNvPr>
          <p:cNvPicPr>
            <a:picLocks noChangeAspect="1"/>
          </p:cNvPicPr>
          <p:nvPr userDrawn="1"/>
        </p:nvPicPr>
        <p:blipFill rotWithShape="1">
          <a:blip r:embed="rId3"/>
          <a:srcRect l="-1096" r="10114"/>
          <a:stretch/>
        </p:blipFill>
        <p:spPr>
          <a:xfrm flipV="1">
            <a:off x="8128000" y="363172"/>
            <a:ext cx="4065562" cy="683576"/>
          </a:xfrm>
          <a:prstGeom prst="rect">
            <a:avLst/>
          </a:prstGeom>
        </p:spPr>
      </p:pic>
    </p:spTree>
    <p:extLst>
      <p:ext uri="{BB962C8B-B14F-4D97-AF65-F5344CB8AC3E}">
        <p14:creationId xmlns:p14="http://schemas.microsoft.com/office/powerpoint/2010/main" val="37230029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0">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45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OpenHack LayOut PC">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2A6E93-FF69-4F32-8B58-A560177F1456}"/>
              </a:ext>
            </a:extLst>
          </p:cNvPr>
          <p:cNvPicPr>
            <a:picLocks noChangeAspect="1"/>
          </p:cNvPicPr>
          <p:nvPr userDrawn="1"/>
        </p:nvPicPr>
        <p:blipFill rotWithShape="1">
          <a:blip r:embed="rId2"/>
          <a:srcRect l="28506" t="1" r="-3766" b="-36417"/>
          <a:stretch/>
        </p:blipFill>
        <p:spPr>
          <a:xfrm>
            <a:off x="0" y="1717821"/>
            <a:ext cx="4445181" cy="683576"/>
          </a:xfrm>
          <a:prstGeom prst="rect">
            <a:avLst/>
          </a:prstGeom>
        </p:spPr>
      </p:pic>
      <p:sp>
        <p:nvSpPr>
          <p:cNvPr id="8" name="Title Placeholder 1">
            <a:extLst>
              <a:ext uri="{FF2B5EF4-FFF2-40B4-BE49-F238E27FC236}">
                <a16:creationId xmlns:a16="http://schemas.microsoft.com/office/drawing/2014/main" id="{FAB604F7-7136-482F-B1CE-30B60EFCFD08}"/>
              </a:ext>
            </a:extLst>
          </p:cNvPr>
          <p:cNvSpPr>
            <a:spLocks noGrp="1"/>
          </p:cNvSpPr>
          <p:nvPr>
            <p:ph type="title"/>
          </p:nvPr>
        </p:nvSpPr>
        <p:spPr>
          <a:xfrm>
            <a:off x="588263" y="1286934"/>
            <a:ext cx="11018520" cy="430887"/>
          </a:xfrm>
          <a:prstGeom prst="rect">
            <a:avLst/>
          </a:prstGeom>
        </p:spPr>
        <p:txBody>
          <a:bodyPr vert="horz" wrap="square" lIns="0" tIns="0" rIns="0" bIns="0" rtlCol="0" anchor="t">
            <a:spAutoFit/>
          </a:bodyPr>
          <a:lstStyle>
            <a:lvl1pPr>
              <a:defRPr lang="en-US" sz="2800" b="0" kern="1200" cap="none" spc="0" baseline="0" dirty="0">
                <a:ln w="3175">
                  <a:noFill/>
                </a:ln>
                <a:solidFill>
                  <a:schemeClr val="tx1"/>
                </a:solidFill>
                <a:effectLst/>
                <a:latin typeface="+mj-lt"/>
                <a:ea typeface="+mn-ea"/>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77852322"/>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623748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94468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 Square Photo ">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ED7AF542-EF81-4579-B15F-3ACFA6C2805C}"/>
              </a:ext>
            </a:extLst>
          </p:cNvPr>
          <p:cNvSpPr>
            <a:spLocks noGrp="1"/>
          </p:cNvSpPr>
          <p:nvPr>
            <p:ph type="title" hasCustomPrompt="1"/>
          </p:nvPr>
        </p:nvSpPr>
        <p:spPr>
          <a:xfrm>
            <a:off x="588263" y="2570200"/>
            <a:ext cx="4158362" cy="553998"/>
          </a:xfrm>
        </p:spPr>
        <p:txBody>
          <a:bodyPr anchor="b"/>
          <a:lstStyle>
            <a:lvl1pPr>
              <a:defRPr/>
            </a:lvl1pPr>
          </a:lstStyle>
          <a:p>
            <a:r>
              <a:rPr lang="en-US" dirty="0"/>
              <a:t>Title square layout </a:t>
            </a:r>
          </a:p>
        </p:txBody>
      </p:sp>
      <p:sp>
        <p:nvSpPr>
          <p:cNvPr id="11" name="Text Placeholder 3">
            <a:extLst>
              <a:ext uri="{FF2B5EF4-FFF2-40B4-BE49-F238E27FC236}">
                <a16:creationId xmlns:a16="http://schemas.microsoft.com/office/drawing/2014/main" id="{F882DE1D-9F78-4AA6-B79E-88C81896B350}"/>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886ED3DC-2809-49F9-B494-E55EA6DA071B}"/>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Box 12">
            <a:extLst>
              <a:ext uri="{FF2B5EF4-FFF2-40B4-BE49-F238E27FC236}">
                <a16:creationId xmlns:a16="http://schemas.microsoft.com/office/drawing/2014/main" id="{201C91A3-BCDE-4BE5-8E21-DCD79984D05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grpSp>
        <p:nvGrpSpPr>
          <p:cNvPr id="14" name="Group 13">
            <a:extLst>
              <a:ext uri="{FF2B5EF4-FFF2-40B4-BE49-F238E27FC236}">
                <a16:creationId xmlns:a16="http://schemas.microsoft.com/office/drawing/2014/main" id="{4ACBA387-D88A-4480-8908-E9FEE183DB5F}"/>
              </a:ext>
            </a:extLst>
          </p:cNvPr>
          <p:cNvGrpSpPr/>
          <p:nvPr userDrawn="1"/>
        </p:nvGrpSpPr>
        <p:grpSpPr>
          <a:xfrm>
            <a:off x="0" y="3280499"/>
            <a:ext cx="4305635" cy="98740"/>
            <a:chOff x="0" y="1025532"/>
            <a:chExt cx="4305635" cy="98740"/>
          </a:xfrm>
        </p:grpSpPr>
        <p:cxnSp>
          <p:nvCxnSpPr>
            <p:cNvPr id="15" name="Straight Connector 14">
              <a:extLst>
                <a:ext uri="{FF2B5EF4-FFF2-40B4-BE49-F238E27FC236}">
                  <a16:creationId xmlns:a16="http://schemas.microsoft.com/office/drawing/2014/main" id="{1EDD2A67-47FA-4BCC-A20C-03A82EE6BE31}"/>
                </a:ext>
              </a:extLst>
            </p:cNvPr>
            <p:cNvCxnSpPr>
              <a:cxnSpLocks/>
            </p:cNvCxnSpPr>
            <p:nvPr userDrawn="1"/>
          </p:nvCxnSpPr>
          <p:spPr>
            <a:xfrm>
              <a:off x="0" y="1074902"/>
              <a:ext cx="422835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2987D22F-AEF3-45AB-807B-FDE6B8AF29DE}"/>
                </a:ext>
              </a:extLst>
            </p:cNvPr>
            <p:cNvSpPr/>
            <p:nvPr userDrawn="1"/>
          </p:nvSpPr>
          <p:spPr>
            <a:xfrm>
              <a:off x="4205051" y="1025532"/>
              <a:ext cx="100584" cy="98740"/>
            </a:xfrm>
            <a:prstGeom prst="ellipse">
              <a:avLst/>
            </a:prstGeom>
            <a:solidFill>
              <a:schemeClr val="accent1"/>
            </a:solidFill>
            <a:ln>
              <a:solidFill>
                <a:srgbClr val="237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3804254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 Square Photo ">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919788" y="0"/>
            <a:ext cx="6272212" cy="6858000"/>
          </a:xfrm>
          <a:blipFill>
            <a:blip r:embed="rId2"/>
            <a:stretch>
              <a:fillRect l="-6729" r="-2610"/>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itle Placeholder 1">
            <a:extLst>
              <a:ext uri="{FF2B5EF4-FFF2-40B4-BE49-F238E27FC236}">
                <a16:creationId xmlns:a16="http://schemas.microsoft.com/office/drawing/2014/main" id="{536F4BE2-FF65-4D4E-818F-A156BB027FD1}"/>
              </a:ext>
            </a:extLst>
          </p:cNvPr>
          <p:cNvSpPr>
            <a:spLocks noGrp="1"/>
          </p:cNvSpPr>
          <p:nvPr>
            <p:ph type="title" hasCustomPrompt="1"/>
          </p:nvPr>
        </p:nvSpPr>
        <p:spPr>
          <a:xfrm>
            <a:off x="588263" y="356500"/>
            <a:ext cx="5225396" cy="492443"/>
          </a:xfrm>
          <a:prstGeom prst="rect">
            <a:avLst/>
          </a:prstGeom>
        </p:spPr>
        <p:txBody>
          <a:bodyPr vert="horz" wrap="square" lIns="0" tIns="0" rIns="0" bIns="0" rtlCol="0" anchor="t">
            <a:spAutoFit/>
          </a:bodyPr>
          <a:lstStyle>
            <a:lvl1pPr>
              <a:defRPr sz="3200"/>
            </a:lvl1pPr>
          </a:lstStyle>
          <a:p>
            <a:r>
              <a:rPr lang="en-US" dirty="0"/>
              <a:t>Click to edit Master style</a:t>
            </a:r>
          </a:p>
        </p:txBody>
      </p:sp>
      <p:cxnSp>
        <p:nvCxnSpPr>
          <p:cNvPr id="8" name="Straight Connector 7">
            <a:extLst>
              <a:ext uri="{FF2B5EF4-FFF2-40B4-BE49-F238E27FC236}">
                <a16:creationId xmlns:a16="http://schemas.microsoft.com/office/drawing/2014/main" id="{C9E5EC97-C54B-4DED-B405-E3D19B47C9A3}"/>
              </a:ext>
            </a:extLst>
          </p:cNvPr>
          <p:cNvCxnSpPr>
            <a:cxnSpLocks/>
          </p:cNvCxnSpPr>
          <p:nvPr userDrawn="1"/>
        </p:nvCxnSpPr>
        <p:spPr>
          <a:xfrm>
            <a:off x="0" y="1074902"/>
            <a:ext cx="4228352" cy="0"/>
          </a:xfrm>
          <a:prstGeom prst="line">
            <a:avLst/>
          </a:prstGeom>
          <a:ln w="19050">
            <a:solidFill>
              <a:srgbClr val="237DC7"/>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431F8350-DA61-42B6-AE91-89E2E252C9F4}"/>
              </a:ext>
            </a:extLst>
          </p:cNvPr>
          <p:cNvSpPr/>
          <p:nvPr userDrawn="1"/>
        </p:nvSpPr>
        <p:spPr>
          <a:xfrm>
            <a:off x="4205051" y="1025532"/>
            <a:ext cx="100584" cy="98740"/>
          </a:xfrm>
          <a:prstGeom prst="ellipse">
            <a:avLst/>
          </a:prstGeom>
          <a:solidFill>
            <a:srgbClr val="237DC7"/>
          </a:solidFill>
          <a:ln>
            <a:solidFill>
              <a:srgbClr val="237D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072074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2A8B3ECF-E4A4-4BBE-8FC7-9B89BFA966A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pic>
        <p:nvPicPr>
          <p:cNvPr id="9" name="Picture 8">
            <a:extLst>
              <a:ext uri="{FF2B5EF4-FFF2-40B4-BE49-F238E27FC236}">
                <a16:creationId xmlns:a16="http://schemas.microsoft.com/office/drawing/2014/main" id="{E08F0A20-1374-49FA-8BA3-8BBF175DB65C}"/>
              </a:ext>
            </a:extLst>
          </p:cNvPr>
          <p:cNvPicPr>
            <a:picLocks noChangeAspect="1"/>
          </p:cNvPicPr>
          <p:nvPr userDrawn="1"/>
        </p:nvPicPr>
        <p:blipFill rotWithShape="1">
          <a:blip r:embed="rId3"/>
          <a:srcRect l="28506" t="1" r="-3766" b="-36417"/>
          <a:stretch/>
        </p:blipFill>
        <p:spPr>
          <a:xfrm>
            <a:off x="0" y="133172"/>
            <a:ext cx="4445181" cy="683576"/>
          </a:xfrm>
          <a:prstGeom prst="rect">
            <a:avLst/>
          </a:prstGeom>
        </p:spPr>
      </p:pic>
    </p:spTree>
    <p:extLst>
      <p:ext uri="{BB962C8B-B14F-4D97-AF65-F5344CB8AC3E}">
        <p14:creationId xmlns:p14="http://schemas.microsoft.com/office/powerpoint/2010/main" val="10470150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77366297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537775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8571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213E2564-B248-4307-9647-3860A1D1F957}"/>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72904945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7685369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8057015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41430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EE0325E-4E70-4338-BF4C-7AFCB34D09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2841038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AACE723B-35DC-425C-8962-F4599190EE4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6452086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A39C78D3-0313-4B8D-88E0-883765889810}"/>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7896588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B2F9ED1A-9FCE-462D-B16F-2A263C5EA46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1885914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F8455F91-F643-4C10-B5F5-E0C9FA397E4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13924386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54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271634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de">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hasCustomPrompt="1"/>
          </p:nvPr>
        </p:nvSpPr>
        <p:spPr>
          <a:xfrm>
            <a:off x="269303" y="1187644"/>
            <a:ext cx="11655078" cy="5441756"/>
          </a:xfrm>
          <a:solidFill>
            <a:schemeClr val="tx1"/>
          </a:solidFill>
        </p:spPr>
        <p:txBody>
          <a:bodyPr>
            <a:normAutofit/>
          </a:bodyPr>
          <a:lstStyle>
            <a:lvl1pPr marL="0" indent="0">
              <a:buNone/>
              <a:defRPr sz="1800">
                <a:solidFill>
                  <a:schemeClr val="bg2"/>
                </a:solidFill>
                <a:latin typeface="Lucida Console" panose="020B0609040504020204" pitchFamily="49" charset="0"/>
              </a:defRPr>
            </a:lvl1pPr>
          </a:lstStyle>
          <a:p>
            <a:pPr lvl="0"/>
            <a:r>
              <a:rPr lang="en-US"/>
              <a:t>Edit code master styles</a:t>
            </a:r>
          </a:p>
        </p:txBody>
      </p:sp>
    </p:spTree>
    <p:extLst>
      <p:ext uri="{BB962C8B-B14F-4D97-AF65-F5344CB8AC3E}">
        <p14:creationId xmlns:p14="http://schemas.microsoft.com/office/powerpoint/2010/main" val="1455398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5400">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491917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9684814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pic>
        <p:nvPicPr>
          <p:cNvPr id="9" name="Picture 8" descr="A picture containing object, wire&#10;&#10;Description automatically generated">
            <a:extLst>
              <a:ext uri="{FF2B5EF4-FFF2-40B4-BE49-F238E27FC236}">
                <a16:creationId xmlns:a16="http://schemas.microsoft.com/office/drawing/2014/main" id="{85EE2B5A-7BFF-4077-8ABD-0379A496D03D}"/>
              </a:ext>
            </a:extLst>
          </p:cNvPr>
          <p:cNvPicPr>
            <a:picLocks noChangeAspect="1"/>
          </p:cNvPicPr>
          <p:nvPr userDrawn="1"/>
        </p:nvPicPr>
        <p:blipFill rotWithShape="1">
          <a:blip r:embed="rId2">
            <a:alphaModFix amt="60000"/>
          </a:blip>
          <a:srcRect l="78041" t="23268" r="-718" b="27389"/>
          <a:stretch/>
        </p:blipFill>
        <p:spPr>
          <a:xfrm>
            <a:off x="9152826" y="-1"/>
            <a:ext cx="3029692" cy="6858001"/>
          </a:xfrm>
          <a:prstGeom prst="rect">
            <a:avLst/>
          </a:prstGeom>
        </p:spPr>
      </p:pic>
    </p:spTree>
    <p:extLst>
      <p:ext uri="{BB962C8B-B14F-4D97-AF65-F5344CB8AC3E}">
        <p14:creationId xmlns:p14="http://schemas.microsoft.com/office/powerpoint/2010/main" val="1349672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pic>
        <p:nvPicPr>
          <p:cNvPr id="3" name="Picture 2">
            <a:extLst>
              <a:ext uri="{FF2B5EF4-FFF2-40B4-BE49-F238E27FC236}">
                <a16:creationId xmlns:a16="http://schemas.microsoft.com/office/drawing/2014/main" id="{CEA54E24-5935-43FA-8AE6-0992297A20D1}"/>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pic>
        <p:nvPicPr>
          <p:cNvPr id="4" name="Picture 3">
            <a:extLst>
              <a:ext uri="{FF2B5EF4-FFF2-40B4-BE49-F238E27FC236}">
                <a16:creationId xmlns:a16="http://schemas.microsoft.com/office/drawing/2014/main" id="{DC345F76-F403-4823-9272-D9AF2E6B1A37}"/>
              </a:ext>
            </a:extLst>
          </p:cNvPr>
          <p:cNvPicPr>
            <a:picLocks noChangeAspect="1"/>
          </p:cNvPicPr>
          <p:nvPr userDrawn="1"/>
        </p:nvPicPr>
        <p:blipFill rotWithShape="1">
          <a:blip r:embed="rId2"/>
          <a:srcRect l="28506" t="1" r="-3766" b="-36417"/>
          <a:stretch/>
        </p:blipFill>
        <p:spPr>
          <a:xfrm>
            <a:off x="0" y="645691"/>
            <a:ext cx="4445181" cy="683576"/>
          </a:xfrm>
          <a:prstGeom prst="rect">
            <a:avLst/>
          </a:prstGeom>
        </p:spPr>
      </p:pic>
    </p:spTree>
    <p:extLst>
      <p:ext uri="{BB962C8B-B14F-4D97-AF65-F5344CB8AC3E}">
        <p14:creationId xmlns:p14="http://schemas.microsoft.com/office/powerpoint/2010/main" val="1437214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510703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8" name="Picture 7" descr="A picture containing object, wire&#10;&#10;Description automatically generated">
            <a:extLst>
              <a:ext uri="{FF2B5EF4-FFF2-40B4-BE49-F238E27FC236}">
                <a16:creationId xmlns:a16="http://schemas.microsoft.com/office/drawing/2014/main" id="{FAED1A85-FC80-45D6-B815-ADF8807119BF}"/>
              </a:ext>
            </a:extLst>
          </p:cNvPr>
          <p:cNvPicPr>
            <a:picLocks noChangeAspect="1"/>
          </p:cNvPicPr>
          <p:nvPr userDrawn="1"/>
        </p:nvPicPr>
        <p:blipFill rotWithShape="1">
          <a:blip r:embed="rId2">
            <a:alphaModFix amt="60000"/>
          </a:blip>
          <a:srcRect l="78041" t="23268" r="-718" b="27389"/>
          <a:stretch/>
        </p:blipFill>
        <p:spPr>
          <a:xfrm>
            <a:off x="9152826" y="-1"/>
            <a:ext cx="3029692" cy="6858001"/>
          </a:xfrm>
          <a:prstGeom prst="rect">
            <a:avLst/>
          </a:prstGeom>
        </p:spPr>
      </p:pic>
    </p:spTree>
    <p:extLst>
      <p:ext uri="{BB962C8B-B14F-4D97-AF65-F5344CB8AC3E}">
        <p14:creationId xmlns:p14="http://schemas.microsoft.com/office/powerpoint/2010/main" val="254333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3" name="Picture 2">
            <a:extLst>
              <a:ext uri="{FF2B5EF4-FFF2-40B4-BE49-F238E27FC236}">
                <a16:creationId xmlns:a16="http://schemas.microsoft.com/office/drawing/2014/main" id="{ED3D30D2-34E9-48CF-929D-FADF2A58952C}"/>
              </a:ext>
            </a:extLst>
          </p:cNvPr>
          <p:cNvPicPr>
            <a:picLocks noChangeAspect="1"/>
          </p:cNvPicPr>
          <p:nvPr userDrawn="1"/>
        </p:nvPicPr>
        <p:blipFill rotWithShape="1">
          <a:blip r:embed="rId2"/>
          <a:srcRect l="28506" t="1" r="-3766" b="-36417"/>
          <a:stretch/>
        </p:blipFill>
        <p:spPr>
          <a:xfrm rot="10800000">
            <a:off x="7746819" y="6003084"/>
            <a:ext cx="4445181" cy="683576"/>
          </a:xfrm>
          <a:prstGeom prst="rect">
            <a:avLst/>
          </a:prstGeom>
        </p:spPr>
      </p:pic>
      <p:pic>
        <p:nvPicPr>
          <p:cNvPr id="5" name="Picture 4">
            <a:extLst>
              <a:ext uri="{FF2B5EF4-FFF2-40B4-BE49-F238E27FC236}">
                <a16:creationId xmlns:a16="http://schemas.microsoft.com/office/drawing/2014/main" id="{5A7FD453-7539-415E-AE90-F575E5BDF2E6}"/>
              </a:ext>
            </a:extLst>
          </p:cNvPr>
          <p:cNvPicPr>
            <a:picLocks noChangeAspect="1"/>
          </p:cNvPicPr>
          <p:nvPr userDrawn="1"/>
        </p:nvPicPr>
        <p:blipFill rotWithShape="1">
          <a:blip r:embed="rId2"/>
          <a:srcRect l="28506" t="1" r="-3766" b="-36417"/>
          <a:stretch/>
        </p:blipFill>
        <p:spPr>
          <a:xfrm>
            <a:off x="0" y="645691"/>
            <a:ext cx="4445181" cy="683576"/>
          </a:xfrm>
          <a:prstGeom prst="rect">
            <a:avLst/>
          </a:prstGeom>
        </p:spPr>
      </p:pic>
    </p:spTree>
    <p:extLst>
      <p:ext uri="{BB962C8B-B14F-4D97-AF65-F5344CB8AC3E}">
        <p14:creationId xmlns:p14="http://schemas.microsoft.com/office/powerpoint/2010/main" val="2615883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394162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7" name="Picture 6" descr="A picture containing object, wire&#10;&#10;Description automatically generated">
            <a:extLst>
              <a:ext uri="{FF2B5EF4-FFF2-40B4-BE49-F238E27FC236}">
                <a16:creationId xmlns:a16="http://schemas.microsoft.com/office/drawing/2014/main" id="{DCAA7740-782F-4AC5-B06A-29D2A5C87E12}"/>
              </a:ext>
            </a:extLst>
          </p:cNvPr>
          <p:cNvPicPr>
            <a:picLocks noChangeAspect="1"/>
          </p:cNvPicPr>
          <p:nvPr userDrawn="1"/>
        </p:nvPicPr>
        <p:blipFill rotWithShape="1">
          <a:blip r:embed="rId2">
            <a:alphaModFix amt="60000"/>
          </a:blip>
          <a:srcRect l="78041" t="23268" r="-718" b="27389"/>
          <a:stretch/>
        </p:blipFill>
        <p:spPr>
          <a:xfrm>
            <a:off x="9152826" y="-1"/>
            <a:ext cx="3029692" cy="6858001"/>
          </a:xfrm>
          <a:prstGeom prst="rect">
            <a:avLst/>
          </a:prstGeom>
        </p:spPr>
      </p:pic>
    </p:spTree>
    <p:extLst>
      <p:ext uri="{BB962C8B-B14F-4D97-AF65-F5344CB8AC3E}">
        <p14:creationId xmlns:p14="http://schemas.microsoft.com/office/powerpoint/2010/main" val="2178943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523002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6" name="Picture 5" descr="A man standing in front of a computer&#10;&#10;">
            <a:extLst>
              <a:ext uri="{FF2B5EF4-FFF2-40B4-BE49-F238E27FC236}">
                <a16:creationId xmlns:a16="http://schemas.microsoft.com/office/drawing/2014/main" id="{0788EE0C-C662-460E-83B1-962DB02610A6}"/>
              </a:ext>
            </a:extLst>
          </p:cNvPr>
          <p:cNvPicPr>
            <a:picLocks noChangeAspect="1"/>
          </p:cNvPicPr>
          <p:nvPr userDrawn="1"/>
        </p:nvPicPr>
        <p:blipFill rotWithShape="1">
          <a:blip r:embed="rId2"/>
          <a:srcRect l="16675" r="16675"/>
          <a:stretch/>
        </p:blipFill>
        <p:spPr bwMode="ltGray">
          <a:xfrm>
            <a:off x="5334000" y="0"/>
            <a:ext cx="6858000"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978259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359657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781466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bg1"/>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7" name="Picture 6" descr="A picture containing object, wire&#10;&#10;Description automatically generated">
            <a:extLst>
              <a:ext uri="{FF2B5EF4-FFF2-40B4-BE49-F238E27FC236}">
                <a16:creationId xmlns:a16="http://schemas.microsoft.com/office/drawing/2014/main" id="{B91D4806-8813-4624-B03A-6ED69CC1F4D6}"/>
              </a:ext>
            </a:extLst>
          </p:cNvPr>
          <p:cNvPicPr>
            <a:picLocks noChangeAspect="1"/>
          </p:cNvPicPr>
          <p:nvPr userDrawn="1"/>
        </p:nvPicPr>
        <p:blipFill rotWithShape="1">
          <a:blip r:embed="rId3">
            <a:alphaModFix amt="60000"/>
          </a:blip>
          <a:srcRect l="78041" t="23268" r="-718" b="27389"/>
          <a:stretch/>
        </p:blipFill>
        <p:spPr>
          <a:xfrm>
            <a:off x="9152826" y="-1"/>
            <a:ext cx="3029692" cy="6858001"/>
          </a:xfrm>
          <a:prstGeom prst="rect">
            <a:avLst/>
          </a:prstGeom>
        </p:spPr>
      </p:pic>
    </p:spTree>
    <p:extLst>
      <p:ext uri="{BB962C8B-B14F-4D97-AF65-F5344CB8AC3E}">
        <p14:creationId xmlns:p14="http://schemas.microsoft.com/office/powerpoint/2010/main" val="19824287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360174789"/>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Computer Screen Slid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8C5772A-A323-41D9-812B-0F86E50A2D10}"/>
              </a:ext>
            </a:extLst>
          </p:cNvPr>
          <p:cNvSpPr>
            <a:spLocks noGrp="1"/>
          </p:cNvSpPr>
          <p:nvPr>
            <p:ph type="dt" sz="half" idx="10"/>
          </p:nvPr>
        </p:nvSpPr>
        <p:spPr/>
        <p:txBody>
          <a:bodyPr/>
          <a:lstStyle/>
          <a:p>
            <a:fld id="{41FFFB18-8C79-4588-AD1A-FA3DD1198025}" type="datetime1">
              <a:rPr lang="en-US" smtClean="0"/>
              <a:t>7/24/2021</a:t>
            </a:fld>
            <a:endParaRPr lang="en-US"/>
          </a:p>
        </p:txBody>
      </p:sp>
      <p:sp>
        <p:nvSpPr>
          <p:cNvPr id="4" name="Footer Placeholder 3">
            <a:extLst>
              <a:ext uri="{FF2B5EF4-FFF2-40B4-BE49-F238E27FC236}">
                <a16:creationId xmlns:a16="http://schemas.microsoft.com/office/drawing/2014/main" id="{1F91775D-0AFF-4AFE-ABE4-481454F50F7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BB77570-FEC1-4659-AA0C-EB81791C8004}"/>
              </a:ext>
            </a:extLst>
          </p:cNvPr>
          <p:cNvSpPr>
            <a:spLocks noGrp="1"/>
          </p:cNvSpPr>
          <p:nvPr>
            <p:ph type="sldNum" sz="quarter" idx="12"/>
          </p:nvPr>
        </p:nvSpPr>
        <p:spPr/>
        <p:txBody>
          <a:bodyPr/>
          <a:lstStyle/>
          <a:p>
            <a:fld id="{FAC2A3DB-BD64-4680-A1AB-D3E38080376E}" type="slidenum">
              <a:rPr lang="en-US" smtClean="0"/>
              <a:t>‹#›</a:t>
            </a:fld>
            <a:endParaRPr lang="en-US"/>
          </a:p>
        </p:txBody>
      </p:sp>
      <p:pic>
        <p:nvPicPr>
          <p:cNvPr id="2" name="Picture 1">
            <a:extLst>
              <a:ext uri="{FF2B5EF4-FFF2-40B4-BE49-F238E27FC236}">
                <a16:creationId xmlns:a16="http://schemas.microsoft.com/office/drawing/2014/main" id="{D3F5D89E-950D-4BB0-952E-BBFD011ACB62}"/>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40729"/>
          <a:stretch/>
        </p:blipFill>
        <p:spPr>
          <a:xfrm>
            <a:off x="4347730" y="-490317"/>
            <a:ext cx="7844269" cy="7444435"/>
          </a:xfrm>
          <a:prstGeom prst="rect">
            <a:avLst/>
          </a:prstGeom>
        </p:spPr>
      </p:pic>
    </p:spTree>
    <p:extLst>
      <p:ext uri="{BB962C8B-B14F-4D97-AF65-F5344CB8AC3E}">
        <p14:creationId xmlns:p14="http://schemas.microsoft.com/office/powerpoint/2010/main" val="196449872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537775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798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4292682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960263"/>
          </a:xfrm>
          <a:noFill/>
        </p:spPr>
        <p:txBody>
          <a:bodyPr tIns="91440" bIns="91440" anchor="t" anchorCtr="0">
            <a:spAutoFit/>
          </a:bodyPr>
          <a:lstStyle>
            <a:lvl1pPr>
              <a:defRPr sz="5600" spc="-98" baseline="0">
                <a:solidFill>
                  <a:schemeClr val="bg1"/>
                </a:solidFill>
              </a:defRPr>
            </a:lvl1pPr>
          </a:lstStyle>
          <a:p>
            <a:r>
              <a:rPr lang="en-US" dirty="0"/>
              <a:t>Section title</a:t>
            </a:r>
          </a:p>
        </p:txBody>
      </p:sp>
      <p:pic>
        <p:nvPicPr>
          <p:cNvPr id="3" name="Picture 2">
            <a:extLst>
              <a:ext uri="{FF2B5EF4-FFF2-40B4-BE49-F238E27FC236}">
                <a16:creationId xmlns:a16="http://schemas.microsoft.com/office/drawing/2014/main" id="{E29DCB00-9FDB-4DCD-9D7D-63F7A577C48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12153"/>
          <a:stretch/>
        </p:blipFill>
        <p:spPr>
          <a:xfrm>
            <a:off x="8268590" y="5591668"/>
            <a:ext cx="3923410" cy="1105158"/>
          </a:xfrm>
          <a:prstGeom prst="rect">
            <a:avLst/>
          </a:prstGeom>
        </p:spPr>
      </p:pic>
      <p:sp>
        <p:nvSpPr>
          <p:cNvPr id="5" name="Text Placeholder 4">
            <a:extLst>
              <a:ext uri="{FF2B5EF4-FFF2-40B4-BE49-F238E27FC236}">
                <a16:creationId xmlns:a16="http://schemas.microsoft.com/office/drawing/2014/main" id="{621F57CC-08D9-42E9-A425-744132A8F005}"/>
              </a:ext>
            </a:extLst>
          </p:cNvPr>
          <p:cNvSpPr>
            <a:spLocks noGrp="1"/>
          </p:cNvSpPr>
          <p:nvPr>
            <p:ph type="body" sz="quarter" idx="10" hasCustomPrompt="1"/>
          </p:nvPr>
        </p:nvSpPr>
        <p:spPr>
          <a:xfrm>
            <a:off x="269239" y="3860851"/>
            <a:ext cx="11653522" cy="572464"/>
          </a:xfrm>
        </p:spPr>
        <p:txBody>
          <a:bodyPr/>
          <a:lstStyle>
            <a:lvl1pPr marL="0" indent="0">
              <a:buFont typeface="Arial" panose="020B0604020202020204" pitchFamily="34" charset="0"/>
              <a:buNone/>
              <a:defRPr/>
            </a:lvl1pPr>
            <a:lvl2pPr marL="224096" indent="0">
              <a:buNone/>
              <a:defRPr/>
            </a:lvl2pPr>
            <a:lvl3pPr marL="448193" indent="0">
              <a:buNone/>
              <a:defRPr/>
            </a:lvl3pPr>
            <a:lvl4pPr marL="672289" indent="0">
              <a:buNone/>
              <a:defRPr/>
            </a:lvl4pPr>
            <a:lvl5pPr marL="896386" indent="0">
              <a:buNone/>
              <a:defRPr/>
            </a:lvl5pPr>
          </a:lstStyle>
          <a:p>
            <a:pPr lvl="0"/>
            <a:r>
              <a:rPr lang="en-US" dirty="0"/>
              <a:t>Section sub-title</a:t>
            </a:r>
          </a:p>
        </p:txBody>
      </p:sp>
    </p:spTree>
    <p:extLst>
      <p:ext uri="{BB962C8B-B14F-4D97-AF65-F5344CB8AC3E}">
        <p14:creationId xmlns:p14="http://schemas.microsoft.com/office/powerpoint/2010/main" val="394666325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Picture 6" descr="A man standing in front of a computer&#10;&#10;">
            <a:extLst>
              <a:ext uri="{FF2B5EF4-FFF2-40B4-BE49-F238E27FC236}">
                <a16:creationId xmlns:a16="http://schemas.microsoft.com/office/drawing/2014/main" id="{D44A4383-BC72-4A52-9A0C-C41B4C398D86}"/>
              </a:ext>
            </a:extLst>
          </p:cNvPr>
          <p:cNvPicPr>
            <a:picLocks noChangeAspect="1"/>
          </p:cNvPicPr>
          <p:nvPr userDrawn="1"/>
        </p:nvPicPr>
        <p:blipFill rotWithShape="1">
          <a:blip r:embed="rId2"/>
          <a:srcRect l="16675" r="16675"/>
          <a:stretch/>
        </p:blipFill>
        <p:spPr bwMode="ltGray">
          <a:xfrm>
            <a:off x="5334000" y="0"/>
            <a:ext cx="6858000" cy="6858000"/>
          </a:xfrm>
          <a:prstGeom prst="rect">
            <a:avLst/>
          </a:prstGeom>
        </p:spPr>
      </p:pic>
      <p:pic>
        <p:nvPicPr>
          <p:cNvPr id="8" name="MS logo white - EMF" descr="Microsoft logo white text version">
            <a:extLst>
              <a:ext uri="{FF2B5EF4-FFF2-40B4-BE49-F238E27FC236}">
                <a16:creationId xmlns:a16="http://schemas.microsoft.com/office/drawing/2014/main" id="{D2BBF83B-AB94-4635-A784-5E8484DEC774}"/>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6699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10243143" y="585788"/>
            <a:ext cx="1366245" cy="292608"/>
          </a:xfrm>
          <a:prstGeom prst="rect">
            <a:avLst/>
          </a:prstGeom>
        </p:spPr>
      </p:pic>
      <p:sp>
        <p:nvSpPr>
          <p:cNvPr id="11" name="Rectangle 10">
            <a:extLst>
              <a:ext uri="{FF2B5EF4-FFF2-40B4-BE49-F238E27FC236}">
                <a16:creationId xmlns:a16="http://schemas.microsoft.com/office/drawing/2014/main" id="{CDD07D2E-0946-4E28-99B6-5F115ABFFABA}"/>
              </a:ext>
            </a:extLst>
          </p:cNvPr>
          <p:cNvSpPr/>
          <p:nvPr userDrawn="1"/>
        </p:nvSpPr>
        <p:spPr>
          <a:xfrm>
            <a:off x="4673600" y="3629848"/>
            <a:ext cx="5715000" cy="19203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2BA19D8E-1946-412D-8C8D-ADC3416A1EB6}"/>
              </a:ext>
            </a:extLst>
          </p:cNvPr>
          <p:cNvSpPr>
            <a:spLocks noGrp="1"/>
          </p:cNvSpPr>
          <p:nvPr>
            <p:ph type="title"/>
          </p:nvPr>
        </p:nvSpPr>
        <p:spPr>
          <a:xfrm>
            <a:off x="4851401" y="3941660"/>
            <a:ext cx="7084436" cy="553998"/>
          </a:xfrm>
          <a:prstGeom prst="rect">
            <a:avLst/>
          </a:prstGeom>
        </p:spPr>
        <p:txBody>
          <a:bodyPr/>
          <a:lstStyle>
            <a:lvl1pPr>
              <a:defRPr lang="en-US" sz="3600" b="0" kern="1200" cap="none" spc="-50" baseline="0" dirty="0">
                <a:ln w="3175">
                  <a:noFill/>
                </a:ln>
                <a:solidFill>
                  <a:schemeClr val="tx1"/>
                </a:solidFill>
                <a:effectLst/>
                <a:latin typeface="+mj-lt"/>
                <a:ea typeface="+mn-ea"/>
                <a:cs typeface="Segoe UI" panose="020B0502040204020203" pitchFamily="34" charset="0"/>
              </a:defRPr>
            </a:lvl1pPr>
          </a:lstStyle>
          <a:p>
            <a:r>
              <a:rPr lang="en-US"/>
              <a:t>Click to edit Master title style</a:t>
            </a:r>
            <a:endParaRPr lang="en-US" dirty="0"/>
          </a:p>
        </p:txBody>
      </p:sp>
      <p:sp>
        <p:nvSpPr>
          <p:cNvPr id="14" name="Subtitle 2">
            <a:extLst>
              <a:ext uri="{FF2B5EF4-FFF2-40B4-BE49-F238E27FC236}">
                <a16:creationId xmlns:a16="http://schemas.microsoft.com/office/drawing/2014/main" id="{0E82C809-EFAE-44F6-9975-9A1D702E0515}"/>
              </a:ext>
            </a:extLst>
          </p:cNvPr>
          <p:cNvSpPr>
            <a:spLocks noGrp="1"/>
          </p:cNvSpPr>
          <p:nvPr>
            <p:ph type="subTitle" idx="1"/>
          </p:nvPr>
        </p:nvSpPr>
        <p:spPr>
          <a:xfrm>
            <a:off x="4851401" y="4624833"/>
            <a:ext cx="7084436" cy="338554"/>
          </a:xfrm>
          <a:prstGeom prst="rect">
            <a:avLst/>
          </a:prstGeom>
        </p:spPr>
        <p:txBody>
          <a:bodyPr/>
          <a:lstStyle>
            <a:lvl1pPr marL="0" indent="0" algn="l">
              <a:buNone/>
              <a:defRPr lang="en-US" sz="2200" kern="1200" spc="0" baseline="0" dirty="0">
                <a:solidFill>
                  <a:schemeClr val="tx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endParaRPr lang="en-US" dirty="0"/>
          </a:p>
        </p:txBody>
      </p:sp>
      <p:pic>
        <p:nvPicPr>
          <p:cNvPr id="2" name="Picture 1">
            <a:extLst>
              <a:ext uri="{FF2B5EF4-FFF2-40B4-BE49-F238E27FC236}">
                <a16:creationId xmlns:a16="http://schemas.microsoft.com/office/drawing/2014/main" id="{DADA9AF9-07C5-4363-94FB-665ECE23460D}"/>
              </a:ext>
            </a:extLst>
          </p:cNvPr>
          <p:cNvPicPr preferRelativeResize="0">
            <a:picLocks noChangeAspect="1"/>
          </p:cNvPicPr>
          <p:nvPr userDrawn="1"/>
        </p:nvPicPr>
        <p:blipFill rotWithShape="1">
          <a:blip r:embed="rId3"/>
          <a:srcRect l="19422" t="-2915" r="-564" b="-2765"/>
          <a:stretch/>
        </p:blipFill>
        <p:spPr>
          <a:xfrm>
            <a:off x="0" y="1372032"/>
            <a:ext cx="12192000" cy="3961532"/>
          </a:xfrm>
          <a:prstGeom prst="rect">
            <a:avLst/>
          </a:prstGeom>
        </p:spPr>
      </p:pic>
    </p:spTree>
    <p:extLst>
      <p:ext uri="{BB962C8B-B14F-4D97-AF65-F5344CB8AC3E}">
        <p14:creationId xmlns:p14="http://schemas.microsoft.com/office/powerpoint/2010/main" val="37513745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le Slide 2">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76D12DE-42B5-49D8-88FA-616E62932021}"/>
              </a:ext>
            </a:extLst>
          </p:cNvPr>
          <p:cNvPicPr preferRelativeResize="0">
            <a:picLocks noChangeAspect="1"/>
          </p:cNvPicPr>
          <p:nvPr userDrawn="1"/>
        </p:nvPicPr>
        <p:blipFill rotWithShape="1">
          <a:blip r:embed="rId2"/>
          <a:srcRect l="19420" t="-5481" r="-409" b="-2"/>
          <a:stretch/>
        </p:blipFill>
        <p:spPr>
          <a:xfrm>
            <a:off x="0" y="1263989"/>
            <a:ext cx="12192000" cy="3961532"/>
          </a:xfrm>
          <a:prstGeom prst="rect">
            <a:avLst/>
          </a:prstGeom>
        </p:spPr>
      </p:pic>
      <p:sp>
        <p:nvSpPr>
          <p:cNvPr id="12" name="Subtitle 2">
            <a:extLst>
              <a:ext uri="{FF2B5EF4-FFF2-40B4-BE49-F238E27FC236}">
                <a16:creationId xmlns:a16="http://schemas.microsoft.com/office/drawing/2014/main" id="{7C211284-3368-46C1-B3DA-72F0A39C2799}"/>
              </a:ext>
            </a:extLst>
          </p:cNvPr>
          <p:cNvSpPr>
            <a:spLocks noGrp="1"/>
          </p:cNvSpPr>
          <p:nvPr>
            <p:ph type="subTitle" idx="1"/>
          </p:nvPr>
        </p:nvSpPr>
        <p:spPr>
          <a:xfrm>
            <a:off x="5794944" y="5350593"/>
            <a:ext cx="5728084" cy="338554"/>
          </a:xfrm>
          <a:prstGeom prst="rect">
            <a:avLst/>
          </a:prstGeom>
        </p:spPr>
        <p:txBody>
          <a:bodyPr/>
          <a:lstStyle>
            <a:lvl1pPr marL="0" indent="0" algn="l">
              <a:buNone/>
              <a:defRPr lang="en-US" sz="2200" kern="1200" spc="0" baseline="0" dirty="0">
                <a:solidFill>
                  <a:schemeClr val="bg1"/>
                </a:solidFill>
                <a:latin typeface="+mn-lt"/>
                <a:ea typeface="+mn-ea"/>
                <a:cs typeface="Segoe UI"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pPr>
            <a:r>
              <a:rPr lang="en-US"/>
              <a:t>Click to edit Master subtitle style</a:t>
            </a:r>
            <a:endParaRPr lang="en-US" dirty="0"/>
          </a:p>
        </p:txBody>
      </p:sp>
      <p:pic>
        <p:nvPicPr>
          <p:cNvPr id="2" name="MS logo white - EMF" descr="Microsoft logo white text version">
            <a:extLst>
              <a:ext uri="{FF2B5EF4-FFF2-40B4-BE49-F238E27FC236}">
                <a16:creationId xmlns:a16="http://schemas.microsoft.com/office/drawing/2014/main" id="{BBB064CB-0775-4B70-9687-F8AA84226882}"/>
              </a:ext>
            </a:extLst>
          </p:cNvPr>
          <p:cNvPicPr>
            <a:picLocks noChangeAspect="1"/>
          </p:cNvPicPr>
          <p:nvPr userDrawn="1"/>
        </p:nvPicPr>
        <p:blipFill>
          <a:blip r:embed="rId3"/>
          <a:stretch>
            <a:fillRect/>
          </a:stretch>
        </p:blipFill>
        <p:spPr bwMode="black">
          <a:xfrm>
            <a:off x="10243143" y="585788"/>
            <a:ext cx="1366245" cy="292608"/>
          </a:xfrm>
          <a:prstGeom prst="rect">
            <a:avLst/>
          </a:prstGeom>
        </p:spPr>
      </p:pic>
    </p:spTree>
    <p:extLst>
      <p:ext uri="{BB962C8B-B14F-4D97-AF65-F5344CB8AC3E}">
        <p14:creationId xmlns:p14="http://schemas.microsoft.com/office/powerpoint/2010/main" val="17700682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2837780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slideLayout" Target="../slideLayouts/slideLayout30.xml"/><Relationship Id="rId39" Type="http://schemas.openxmlformats.org/officeDocument/2006/relationships/slideLayout" Target="../slideLayouts/slideLayout43.xml"/><Relationship Id="rId21" Type="http://schemas.openxmlformats.org/officeDocument/2006/relationships/slideLayout" Target="../slideLayouts/slideLayout25.xml"/><Relationship Id="rId34" Type="http://schemas.openxmlformats.org/officeDocument/2006/relationships/slideLayout" Target="../slideLayouts/slideLayout38.xml"/><Relationship Id="rId42" Type="http://schemas.openxmlformats.org/officeDocument/2006/relationships/slideLayout" Target="../slideLayouts/slideLayout46.xml"/><Relationship Id="rId47" Type="http://schemas.openxmlformats.org/officeDocument/2006/relationships/slideLayout" Target="../slideLayouts/slideLayout51.xml"/><Relationship Id="rId50" Type="http://schemas.openxmlformats.org/officeDocument/2006/relationships/slideLayout" Target="../slideLayouts/slideLayout54.xml"/><Relationship Id="rId55" Type="http://schemas.openxmlformats.org/officeDocument/2006/relationships/image" Target="../media/image1.emf"/><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slideLayout" Target="../slideLayouts/slideLayout29.xml"/><Relationship Id="rId33" Type="http://schemas.openxmlformats.org/officeDocument/2006/relationships/slideLayout" Target="../slideLayouts/slideLayout37.xml"/><Relationship Id="rId38" Type="http://schemas.openxmlformats.org/officeDocument/2006/relationships/slideLayout" Target="../slideLayouts/slideLayout42.xml"/><Relationship Id="rId46" Type="http://schemas.openxmlformats.org/officeDocument/2006/relationships/slideLayout" Target="../slideLayouts/slideLayout50.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29" Type="http://schemas.openxmlformats.org/officeDocument/2006/relationships/slideLayout" Target="../slideLayouts/slideLayout33.xml"/><Relationship Id="rId41" Type="http://schemas.openxmlformats.org/officeDocument/2006/relationships/slideLayout" Target="../slideLayouts/slideLayout45.xml"/><Relationship Id="rId54" Type="http://schemas.openxmlformats.org/officeDocument/2006/relationships/theme" Target="../theme/theme2.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24" Type="http://schemas.openxmlformats.org/officeDocument/2006/relationships/slideLayout" Target="../slideLayouts/slideLayout28.xml"/><Relationship Id="rId32" Type="http://schemas.openxmlformats.org/officeDocument/2006/relationships/slideLayout" Target="../slideLayouts/slideLayout36.xml"/><Relationship Id="rId37" Type="http://schemas.openxmlformats.org/officeDocument/2006/relationships/slideLayout" Target="../slideLayouts/slideLayout41.xml"/><Relationship Id="rId40" Type="http://schemas.openxmlformats.org/officeDocument/2006/relationships/slideLayout" Target="../slideLayouts/slideLayout44.xml"/><Relationship Id="rId45" Type="http://schemas.openxmlformats.org/officeDocument/2006/relationships/slideLayout" Target="../slideLayouts/slideLayout49.xml"/><Relationship Id="rId53" Type="http://schemas.openxmlformats.org/officeDocument/2006/relationships/slideLayout" Target="../slideLayouts/slideLayout57.xml"/><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slideLayout" Target="../slideLayouts/slideLayout27.xml"/><Relationship Id="rId28" Type="http://schemas.openxmlformats.org/officeDocument/2006/relationships/slideLayout" Target="../slideLayouts/slideLayout32.xml"/><Relationship Id="rId36" Type="http://schemas.openxmlformats.org/officeDocument/2006/relationships/slideLayout" Target="../slideLayouts/slideLayout40.xml"/><Relationship Id="rId49" Type="http://schemas.openxmlformats.org/officeDocument/2006/relationships/slideLayout" Target="../slideLayouts/slideLayout53.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31" Type="http://schemas.openxmlformats.org/officeDocument/2006/relationships/slideLayout" Target="../slideLayouts/slideLayout35.xml"/><Relationship Id="rId44" Type="http://schemas.openxmlformats.org/officeDocument/2006/relationships/slideLayout" Target="../slideLayouts/slideLayout48.xml"/><Relationship Id="rId52" Type="http://schemas.openxmlformats.org/officeDocument/2006/relationships/slideLayout" Target="../slideLayouts/slideLayout56.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slideLayout" Target="../slideLayouts/slideLayout26.xml"/><Relationship Id="rId27" Type="http://schemas.openxmlformats.org/officeDocument/2006/relationships/slideLayout" Target="../slideLayouts/slideLayout31.xml"/><Relationship Id="rId30" Type="http://schemas.openxmlformats.org/officeDocument/2006/relationships/slideLayout" Target="../slideLayouts/slideLayout34.xml"/><Relationship Id="rId35" Type="http://schemas.openxmlformats.org/officeDocument/2006/relationships/slideLayout" Target="../slideLayouts/slideLayout39.xml"/><Relationship Id="rId43" Type="http://schemas.openxmlformats.org/officeDocument/2006/relationships/slideLayout" Target="../slideLayouts/slideLayout47.xml"/><Relationship Id="rId48" Type="http://schemas.openxmlformats.org/officeDocument/2006/relationships/slideLayout" Target="../slideLayouts/slideLayout52.xml"/><Relationship Id="rId8" Type="http://schemas.openxmlformats.org/officeDocument/2006/relationships/slideLayout" Target="../slideLayouts/slideLayout12.xml"/><Relationship Id="rId51" Type="http://schemas.openxmlformats.org/officeDocument/2006/relationships/slideLayout" Target="../slideLayouts/slideLayout55.xml"/><Relationship Id="rId3"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162198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00352790"/>
      </p:ext>
    </p:extLst>
  </p:cSld>
  <p:clrMap bg1="dk1" tx1="lt1" bg2="dk2" tx2="lt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Lst>
  <p:transition>
    <p:fade/>
  </p:transition>
  <p:txStyles>
    <p:titleStyle>
      <a:lvl1pPr algn="l" defTabSz="914367" rtl="0" eaLnBrk="1" latinLnBrk="0" hangingPunct="1">
        <a:lnSpc>
          <a:spcPct val="90000"/>
        </a:lnSpc>
        <a:spcBef>
          <a:spcPct val="0"/>
        </a:spcBef>
        <a:buNone/>
        <a:defRPr lang="en-US" sz="4800"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2800"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55"/>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673261801"/>
      </p:ext>
    </p:extLst>
  </p:cSld>
  <p:clrMap bg1="dk1" tx1="lt1" bg2="dk2" tx2="lt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 id="2147483872" r:id="rId12"/>
    <p:sldLayoutId id="2147483873" r:id="rId13"/>
    <p:sldLayoutId id="2147483874" r:id="rId14"/>
    <p:sldLayoutId id="2147483875" r:id="rId15"/>
    <p:sldLayoutId id="2147483876" r:id="rId16"/>
    <p:sldLayoutId id="2147483877" r:id="rId17"/>
    <p:sldLayoutId id="2147483878" r:id="rId18"/>
    <p:sldLayoutId id="2147483879" r:id="rId19"/>
    <p:sldLayoutId id="2147483880" r:id="rId20"/>
    <p:sldLayoutId id="2147483881" r:id="rId21"/>
    <p:sldLayoutId id="2147483882" r:id="rId22"/>
    <p:sldLayoutId id="2147483883" r:id="rId23"/>
    <p:sldLayoutId id="2147483884" r:id="rId24"/>
    <p:sldLayoutId id="2147483885" r:id="rId25"/>
    <p:sldLayoutId id="2147483886" r:id="rId26"/>
    <p:sldLayoutId id="2147483887" r:id="rId27"/>
    <p:sldLayoutId id="2147483888" r:id="rId28"/>
    <p:sldLayoutId id="2147483889" r:id="rId29"/>
    <p:sldLayoutId id="2147483890" r:id="rId30"/>
    <p:sldLayoutId id="2147483891" r:id="rId31"/>
    <p:sldLayoutId id="2147483892" r:id="rId32"/>
    <p:sldLayoutId id="2147483893" r:id="rId33"/>
    <p:sldLayoutId id="2147483894" r:id="rId34"/>
    <p:sldLayoutId id="2147483895" r:id="rId35"/>
    <p:sldLayoutId id="2147483896" r:id="rId36"/>
    <p:sldLayoutId id="2147483897" r:id="rId37"/>
    <p:sldLayoutId id="2147483898" r:id="rId38"/>
    <p:sldLayoutId id="2147483899" r:id="rId39"/>
    <p:sldLayoutId id="2147483900" r:id="rId40"/>
    <p:sldLayoutId id="2147483901" r:id="rId41"/>
    <p:sldLayoutId id="2147483902" r:id="rId42"/>
    <p:sldLayoutId id="2147483903" r:id="rId43"/>
    <p:sldLayoutId id="2147483904" r:id="rId44"/>
    <p:sldLayoutId id="2147483905" r:id="rId45"/>
    <p:sldLayoutId id="2147483906" r:id="rId46"/>
    <p:sldLayoutId id="2147483907" r:id="rId47"/>
    <p:sldLayoutId id="2147483908" r:id="rId48"/>
    <p:sldLayoutId id="2147483909" r:id="rId49"/>
    <p:sldLayoutId id="2147483910" r:id="rId50"/>
    <p:sldLayoutId id="2147483911" r:id="rId51"/>
    <p:sldLayoutId id="2147483912" r:id="rId52"/>
    <p:sldLayoutId id="2147483913" r:id="rId5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hyperlink" Target="https://docs.microsoft.com/azure/active-directory/hybrid/how-to-connect-install-custom" TargetMode="External"/><Relationship Id="rId2" Type="http://schemas.openxmlformats.org/officeDocument/2006/relationships/hyperlink" Target="https://docs.microsoft.com/azure/active-directory/hybrid/how-to-connect-install-express" TargetMode="External"/><Relationship Id="rId1" Type="http://schemas.openxmlformats.org/officeDocument/2006/relationships/slideLayout" Target="../slideLayouts/slideLayout15.xml"/><Relationship Id="rId4" Type="http://schemas.openxmlformats.org/officeDocument/2006/relationships/hyperlink" Target="https://docs.microsoft.com/azure/app-service/deploy-ftp"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hyperlink" Target="https://mremoteng.org/" TargetMode="Externa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47.xml"/><Relationship Id="rId4"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hyperlink" Target="https://aka.ms/OHCoachMaterials/WellArchitected" TargetMode="Externa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image" Target="../media/image20.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8EDD3E-0893-4DCB-A0A1-B3B2DBBA00A2}"/>
              </a:ext>
            </a:extLst>
          </p:cNvPr>
          <p:cNvSpPr txBox="1"/>
          <p:nvPr/>
        </p:nvSpPr>
        <p:spPr>
          <a:xfrm>
            <a:off x="2213810" y="1087934"/>
            <a:ext cx="9647859" cy="5539978"/>
          </a:xfrm>
          <a:prstGeom prst="rect">
            <a:avLst/>
          </a:prstGeom>
          <a:noFill/>
        </p:spPr>
        <p:txBody>
          <a:bodyPr wrap="square" lIns="0" tIns="0" rIns="0" bIns="0" rtlCol="0">
            <a:spAutoFit/>
          </a:bodyPr>
          <a:lstStyle/>
          <a:p>
            <a:pPr algn="l"/>
            <a:endParaRPr lang="en-US" sz="2000" dirty="0"/>
          </a:p>
          <a:p>
            <a:pPr algn="l"/>
            <a:r>
              <a:rPr lang="en-US" sz="2000" b="1" dirty="0"/>
              <a:t>Participant section</a:t>
            </a:r>
          </a:p>
          <a:p>
            <a:pPr algn="l"/>
            <a:endParaRPr lang="en-US" sz="2000" b="1" dirty="0"/>
          </a:p>
          <a:p>
            <a:pPr algn="l"/>
            <a:r>
              <a:rPr lang="en-US" sz="2000" dirty="0"/>
              <a:t>This top section is a Tech Scenario description for </a:t>
            </a:r>
            <a:r>
              <a:rPr lang="en-US" sz="2000" b="1" dirty="0">
                <a:solidFill>
                  <a:schemeClr val="accent1"/>
                </a:solidFill>
              </a:rPr>
              <a:t>participants</a:t>
            </a:r>
            <a:r>
              <a:rPr lang="en-US" sz="2000" dirty="0"/>
              <a:t>. The section will cover the technology introduction and  high-level concepts about the challenges. </a:t>
            </a:r>
          </a:p>
          <a:p>
            <a:pPr algn="l"/>
            <a:endParaRPr lang="en-US" sz="2000" b="1" dirty="0"/>
          </a:p>
          <a:p>
            <a:pPr algn="l"/>
            <a:r>
              <a:rPr lang="en-US" sz="2000" b="1" dirty="0"/>
              <a:t>Audience</a:t>
            </a:r>
            <a:r>
              <a:rPr lang="en-US" sz="2000" dirty="0"/>
              <a:t>: </a:t>
            </a:r>
            <a:r>
              <a:rPr lang="en-US" sz="2000" b="1" dirty="0">
                <a:solidFill>
                  <a:schemeClr val="accent1"/>
                </a:solidFill>
              </a:rPr>
              <a:t>Participants</a:t>
            </a:r>
            <a:r>
              <a:rPr lang="en-US" sz="2000" dirty="0"/>
              <a:t> at OpenHack</a:t>
            </a:r>
          </a:p>
          <a:p>
            <a:pPr lvl="1"/>
            <a:endParaRPr lang="en-US" sz="2000" dirty="0"/>
          </a:p>
          <a:p>
            <a:pPr algn="l"/>
            <a:endParaRPr lang="en-US" sz="2000" dirty="0"/>
          </a:p>
          <a:p>
            <a:r>
              <a:rPr lang="en-US" sz="2000" b="1" dirty="0"/>
              <a:t>Coach only section</a:t>
            </a:r>
          </a:p>
          <a:p>
            <a:endParaRPr lang="en-US" sz="2000" b="1" dirty="0"/>
          </a:p>
          <a:p>
            <a:r>
              <a:rPr lang="en-US" sz="2000" dirty="0"/>
              <a:t>This section is a Tech Scenario description for </a:t>
            </a:r>
            <a:r>
              <a:rPr lang="en-US" sz="2000" b="1" dirty="0">
                <a:solidFill>
                  <a:schemeClr val="accent1"/>
                </a:solidFill>
              </a:rPr>
              <a:t>coaches</a:t>
            </a:r>
            <a:r>
              <a:rPr lang="en-US" sz="2000" dirty="0"/>
              <a:t>. The section will cover the technology, challenge goals, common pit falls, general guidance on solutions. This section is presented to coaches in the ‘know before you go’ call a few days before the OpenHack starts. This section is intended to be more in-depth than the participant section. </a:t>
            </a:r>
            <a:r>
              <a:rPr lang="en-US" sz="2000" b="1" u="sng" dirty="0">
                <a:solidFill>
                  <a:schemeClr val="accent1"/>
                </a:solidFill>
              </a:rPr>
              <a:t>Do not share the coach section with participants!</a:t>
            </a:r>
          </a:p>
          <a:p>
            <a:endParaRPr lang="en-US" sz="2000" b="1" u="sng" dirty="0">
              <a:solidFill>
                <a:schemeClr val="accent1"/>
              </a:solidFill>
            </a:endParaRPr>
          </a:p>
          <a:p>
            <a:r>
              <a:rPr lang="en-US" sz="2000" b="1" dirty="0"/>
              <a:t>Audience</a:t>
            </a:r>
            <a:r>
              <a:rPr lang="en-US" sz="2000" dirty="0"/>
              <a:t>: </a:t>
            </a:r>
            <a:r>
              <a:rPr lang="en-US" sz="2000" b="1" dirty="0">
                <a:solidFill>
                  <a:schemeClr val="accent1"/>
                </a:solidFill>
              </a:rPr>
              <a:t>Coaches</a:t>
            </a:r>
            <a:r>
              <a:rPr lang="en-US" sz="2000" dirty="0"/>
              <a:t> at OpenHack</a:t>
            </a:r>
            <a:endParaRPr lang="en-US" sz="2000" b="1" u="sng" dirty="0">
              <a:solidFill>
                <a:schemeClr val="accent1"/>
              </a:solidFill>
            </a:endParaRPr>
          </a:p>
        </p:txBody>
      </p:sp>
      <p:cxnSp>
        <p:nvCxnSpPr>
          <p:cNvPr id="4" name="Straight Connector 3">
            <a:extLst>
              <a:ext uri="{FF2B5EF4-FFF2-40B4-BE49-F238E27FC236}">
                <a16:creationId xmlns:a16="http://schemas.microsoft.com/office/drawing/2014/main" id="{6C5154BC-EAB1-4EEF-AB1C-36CB2EB6F2FA}"/>
              </a:ext>
            </a:extLst>
          </p:cNvPr>
          <p:cNvCxnSpPr>
            <a:cxnSpLocks/>
          </p:cNvCxnSpPr>
          <p:nvPr/>
        </p:nvCxnSpPr>
        <p:spPr>
          <a:xfrm>
            <a:off x="647016" y="3477126"/>
            <a:ext cx="11151219"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024D0E8F-68C3-4A00-8500-84CC769B65AC}"/>
              </a:ext>
            </a:extLst>
          </p:cNvPr>
          <p:cNvSpPr txBox="1"/>
          <p:nvPr/>
        </p:nvSpPr>
        <p:spPr>
          <a:xfrm>
            <a:off x="438614" y="588954"/>
            <a:ext cx="11753385" cy="400110"/>
          </a:xfrm>
          <a:prstGeom prst="rect">
            <a:avLst/>
          </a:prstGeom>
          <a:noFill/>
        </p:spPr>
        <p:txBody>
          <a:bodyPr wrap="square">
            <a:spAutoFit/>
          </a:bodyPr>
          <a:lstStyle/>
          <a:p>
            <a:pPr algn="l"/>
            <a:r>
              <a:rPr lang="en-US" sz="2000" b="1" dirty="0"/>
              <a:t>Read Me: </a:t>
            </a:r>
            <a:r>
              <a:rPr lang="en-US" sz="2000" dirty="0"/>
              <a:t>This deck contains </a:t>
            </a:r>
            <a:r>
              <a:rPr lang="en-US" sz="2000" u="sng" dirty="0"/>
              <a:t>two sections</a:t>
            </a:r>
            <a:r>
              <a:rPr lang="en-US" sz="2000" dirty="0"/>
              <a:t>. One for participants and a second for coaches. </a:t>
            </a:r>
          </a:p>
        </p:txBody>
      </p:sp>
      <p:sp>
        <p:nvSpPr>
          <p:cNvPr id="7" name="TextBox 6">
            <a:extLst>
              <a:ext uri="{FF2B5EF4-FFF2-40B4-BE49-F238E27FC236}">
                <a16:creationId xmlns:a16="http://schemas.microsoft.com/office/drawing/2014/main" id="{D7B7EC24-72AB-4533-801F-BB53D7F718C1}"/>
              </a:ext>
            </a:extLst>
          </p:cNvPr>
          <p:cNvSpPr txBox="1"/>
          <p:nvPr/>
        </p:nvSpPr>
        <p:spPr>
          <a:xfrm>
            <a:off x="540884" y="2195938"/>
            <a:ext cx="1462374" cy="400110"/>
          </a:xfrm>
          <a:prstGeom prst="rect">
            <a:avLst/>
          </a:prstGeom>
          <a:noFill/>
        </p:spPr>
        <p:txBody>
          <a:bodyPr wrap="square">
            <a:spAutoFit/>
          </a:bodyPr>
          <a:lstStyle/>
          <a:p>
            <a:pPr algn="l"/>
            <a:r>
              <a:rPr lang="en-US" sz="2000" b="1" dirty="0"/>
              <a:t>Section 1</a:t>
            </a:r>
            <a:endParaRPr lang="en-US" sz="2000" dirty="0"/>
          </a:p>
        </p:txBody>
      </p:sp>
      <p:sp>
        <p:nvSpPr>
          <p:cNvPr id="9" name="TextBox 8">
            <a:extLst>
              <a:ext uri="{FF2B5EF4-FFF2-40B4-BE49-F238E27FC236}">
                <a16:creationId xmlns:a16="http://schemas.microsoft.com/office/drawing/2014/main" id="{F9955A8D-1ACC-4840-9DCC-775B7C3C0E72}"/>
              </a:ext>
            </a:extLst>
          </p:cNvPr>
          <p:cNvSpPr txBox="1"/>
          <p:nvPr/>
        </p:nvSpPr>
        <p:spPr>
          <a:xfrm>
            <a:off x="522568" y="4960186"/>
            <a:ext cx="1462374" cy="400110"/>
          </a:xfrm>
          <a:prstGeom prst="rect">
            <a:avLst/>
          </a:prstGeom>
          <a:noFill/>
        </p:spPr>
        <p:txBody>
          <a:bodyPr wrap="square">
            <a:spAutoFit/>
          </a:bodyPr>
          <a:lstStyle/>
          <a:p>
            <a:pPr algn="l"/>
            <a:r>
              <a:rPr lang="en-US" sz="2000" b="1" dirty="0"/>
              <a:t>Section 2</a:t>
            </a:r>
            <a:endParaRPr lang="en-US" sz="2000" dirty="0"/>
          </a:p>
        </p:txBody>
      </p:sp>
    </p:spTree>
    <p:extLst>
      <p:ext uri="{BB962C8B-B14F-4D97-AF65-F5344CB8AC3E}">
        <p14:creationId xmlns:p14="http://schemas.microsoft.com/office/powerpoint/2010/main" val="205755594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265E69-A2EF-43C2-A2AB-DD62FBB0D1F0}"/>
              </a:ext>
            </a:extLst>
          </p:cNvPr>
          <p:cNvSpPr>
            <a:spLocks noGrp="1"/>
          </p:cNvSpPr>
          <p:nvPr>
            <p:ph type="title"/>
          </p:nvPr>
        </p:nvSpPr>
        <p:spPr/>
        <p:txBody>
          <a:bodyPr/>
          <a:lstStyle/>
          <a:p>
            <a:r>
              <a:rPr lang="en-US"/>
              <a:t>Architecture – Application</a:t>
            </a:r>
          </a:p>
        </p:txBody>
      </p:sp>
      <p:sp>
        <p:nvSpPr>
          <p:cNvPr id="2" name="Text Placeholder 1">
            <a:extLst>
              <a:ext uri="{FF2B5EF4-FFF2-40B4-BE49-F238E27FC236}">
                <a16:creationId xmlns:a16="http://schemas.microsoft.com/office/drawing/2014/main" id="{76C66418-E24D-40AA-AA89-DFA085F98D6A}"/>
              </a:ext>
            </a:extLst>
          </p:cNvPr>
          <p:cNvSpPr>
            <a:spLocks noGrp="1"/>
          </p:cNvSpPr>
          <p:nvPr>
            <p:ph type="body" sz="quarter" idx="4294967295"/>
          </p:nvPr>
        </p:nvSpPr>
        <p:spPr>
          <a:xfrm>
            <a:off x="249352" y="1439698"/>
            <a:ext cx="3353540" cy="2942344"/>
          </a:xfrm>
        </p:spPr>
        <p:txBody>
          <a:bodyPr/>
          <a:lstStyle/>
          <a:p>
            <a:r>
              <a:rPr lang="en-US" dirty="0"/>
              <a:t>Customer Portal</a:t>
            </a:r>
          </a:p>
          <a:p>
            <a:pPr lvl="1"/>
            <a:r>
              <a:rPr lang="en-US" dirty="0"/>
              <a:t>Frontend – Razor Pages</a:t>
            </a:r>
          </a:p>
          <a:p>
            <a:pPr lvl="1"/>
            <a:r>
              <a:rPr lang="en-US" dirty="0"/>
              <a:t>Backend – </a:t>
            </a:r>
            <a:r>
              <a:rPr lang="en-US" dirty="0" err="1"/>
              <a:t>WebAPI</a:t>
            </a:r>
            <a:endParaRPr lang="en-US" dirty="0"/>
          </a:p>
          <a:p>
            <a:r>
              <a:rPr lang="en-US" dirty="0"/>
              <a:t>Background Service</a:t>
            </a:r>
          </a:p>
          <a:p>
            <a:pPr lvl="1"/>
            <a:r>
              <a:rPr lang="en-US" dirty="0"/>
              <a:t>Console App (Timer Job)</a:t>
            </a:r>
          </a:p>
          <a:p>
            <a:r>
              <a:rPr lang="en-US" dirty="0"/>
              <a:t>Database</a:t>
            </a:r>
          </a:p>
          <a:p>
            <a:pPr lvl="1"/>
            <a:r>
              <a:rPr lang="en-US" dirty="0"/>
              <a:t>SQL Server 2014 SP3</a:t>
            </a:r>
          </a:p>
        </p:txBody>
      </p:sp>
      <p:pic>
        <p:nvPicPr>
          <p:cNvPr id="6" name="Picture 5" descr="A picture containing scatter chart&#10;&#10;Description automatically generated">
            <a:extLst>
              <a:ext uri="{FF2B5EF4-FFF2-40B4-BE49-F238E27FC236}">
                <a16:creationId xmlns:a16="http://schemas.microsoft.com/office/drawing/2014/main" id="{E4BAD6AA-D6AA-4F2E-8E4B-FD5D84F46A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5618" y="1224494"/>
            <a:ext cx="8078327" cy="5497685"/>
          </a:xfrm>
          <a:prstGeom prst="rect">
            <a:avLst/>
          </a:prstGeom>
        </p:spPr>
      </p:pic>
      <p:sp>
        <p:nvSpPr>
          <p:cNvPr id="3" name="TextBox 2">
            <a:extLst>
              <a:ext uri="{FF2B5EF4-FFF2-40B4-BE49-F238E27FC236}">
                <a16:creationId xmlns:a16="http://schemas.microsoft.com/office/drawing/2014/main" id="{EB707C6A-5001-41B5-9FD1-F6BAC4D608C9}"/>
              </a:ext>
            </a:extLst>
          </p:cNvPr>
          <p:cNvSpPr txBox="1"/>
          <p:nvPr/>
        </p:nvSpPr>
        <p:spPr>
          <a:xfrm>
            <a:off x="249352" y="6002229"/>
            <a:ext cx="3353540" cy="646331"/>
          </a:xfrm>
          <a:prstGeom prst="rect">
            <a:avLst/>
          </a:prstGeom>
          <a:noFill/>
        </p:spPr>
        <p:txBody>
          <a:bodyPr wrap="square" lIns="0" tIns="0" rIns="0" bIns="0" rtlCol="0">
            <a:spAutoFit/>
          </a:bodyPr>
          <a:lstStyle/>
          <a:p>
            <a:r>
              <a:rPr lang="en-US" sz="1400" dirty="0"/>
              <a:t>* Razor Pages and </a:t>
            </a:r>
            <a:r>
              <a:rPr lang="en-US" sz="1400" dirty="0" err="1"/>
              <a:t>WebAPI</a:t>
            </a:r>
            <a:r>
              <a:rPr lang="en-US" sz="1400" dirty="0"/>
              <a:t> both exist on the same web server, but two different web applications in IIS</a:t>
            </a:r>
          </a:p>
        </p:txBody>
      </p:sp>
    </p:spTree>
    <p:extLst>
      <p:ext uri="{BB962C8B-B14F-4D97-AF65-F5344CB8AC3E}">
        <p14:creationId xmlns:p14="http://schemas.microsoft.com/office/powerpoint/2010/main" val="310358381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46A7D6-8966-4E61-A97F-1F533A8C4241}"/>
              </a:ext>
            </a:extLst>
          </p:cNvPr>
          <p:cNvSpPr>
            <a:spLocks noGrp="1"/>
          </p:cNvSpPr>
          <p:nvPr>
            <p:ph type="title"/>
          </p:nvPr>
        </p:nvSpPr>
        <p:spPr/>
        <p:txBody>
          <a:bodyPr/>
          <a:lstStyle/>
          <a:p>
            <a:r>
              <a:rPr lang="en-US" dirty="0"/>
              <a:t>Challenge timing guidance</a:t>
            </a:r>
          </a:p>
        </p:txBody>
      </p:sp>
      <p:sp>
        <p:nvSpPr>
          <p:cNvPr id="4" name="Text Placeholder 3">
            <a:extLst>
              <a:ext uri="{FF2B5EF4-FFF2-40B4-BE49-F238E27FC236}">
                <a16:creationId xmlns:a16="http://schemas.microsoft.com/office/drawing/2014/main" id="{CCA45B9A-AAEA-4C22-867A-37A32AAAE1B5}"/>
              </a:ext>
            </a:extLst>
          </p:cNvPr>
          <p:cNvSpPr>
            <a:spLocks noGrp="1"/>
          </p:cNvSpPr>
          <p:nvPr>
            <p:ph type="body" sz="quarter" idx="10"/>
          </p:nvPr>
        </p:nvSpPr>
        <p:spPr>
          <a:xfrm>
            <a:off x="273441" y="1038195"/>
            <a:ext cx="11655078" cy="5207579"/>
          </a:xfrm>
        </p:spPr>
        <p:txBody>
          <a:bodyPr/>
          <a:lstStyle/>
          <a:p>
            <a:r>
              <a:rPr lang="en-US" dirty="0"/>
              <a:t>You need to "watch the clock" for your table</a:t>
            </a:r>
          </a:p>
          <a:p>
            <a:r>
              <a:rPr lang="en-US" dirty="0">
                <a:solidFill>
                  <a:srgbClr val="0070C0"/>
                </a:solidFill>
                <a:latin typeface="Segoe UI Semibold" panose="020B0702040204020203" pitchFamily="34" charset="0"/>
                <a:cs typeface="Segoe UI Semibold" panose="020B0702040204020203" pitchFamily="34" charset="0"/>
              </a:rPr>
              <a:t>Do not </a:t>
            </a:r>
            <a:r>
              <a:rPr lang="en-US" dirty="0"/>
              <a:t>pressure your table to move faster if they are behind</a:t>
            </a:r>
          </a:p>
          <a:p>
            <a:pPr lvl="1"/>
            <a:r>
              <a:rPr lang="en-US" dirty="0"/>
              <a:t>Engage your lead coach(es) to discuss strategies for providing additional guidance to your table</a:t>
            </a:r>
          </a:p>
          <a:p>
            <a:pPr lvl="1"/>
            <a:r>
              <a:rPr lang="en-US" dirty="0"/>
              <a:t>Ask them if they have read the links in the </a:t>
            </a:r>
            <a:r>
              <a:rPr lang="en-US" dirty="0">
                <a:solidFill>
                  <a:srgbClr val="0070C0"/>
                </a:solidFill>
                <a:latin typeface="Segoe UI Semibold" panose="020B0702040204020203" pitchFamily="34" charset="0"/>
                <a:cs typeface="Segoe UI Semibold" panose="020B0702040204020203" pitchFamily="34" charset="0"/>
              </a:rPr>
              <a:t>Reference</a:t>
            </a:r>
            <a:r>
              <a:rPr lang="en-US" dirty="0"/>
              <a:t> section of the challenge</a:t>
            </a:r>
          </a:p>
          <a:p>
            <a:r>
              <a:rPr lang="en-US" dirty="0"/>
              <a:t>Keep your table on task</a:t>
            </a:r>
          </a:p>
          <a:p>
            <a:pPr lvl="1"/>
            <a:r>
              <a:rPr lang="en-US" dirty="0"/>
              <a:t>You are </a:t>
            </a:r>
            <a:r>
              <a:rPr lang="en-US" i="1" dirty="0"/>
              <a:t>expected</a:t>
            </a:r>
            <a:r>
              <a:rPr lang="en-US" dirty="0"/>
              <a:t> to participate with the team. Their success highly depends on your </a:t>
            </a:r>
            <a:r>
              <a:rPr lang="en-US" i="1" dirty="0"/>
              <a:t>active</a:t>
            </a:r>
            <a:r>
              <a:rPr lang="en-US" dirty="0"/>
              <a:t> participation.</a:t>
            </a:r>
          </a:p>
          <a:p>
            <a:pPr lvl="1"/>
            <a:r>
              <a:rPr lang="en-US" dirty="0"/>
              <a:t>For each challenge, encourage them to plan as a team and discuss their plan with you before implementation</a:t>
            </a:r>
          </a:p>
          <a:p>
            <a:pPr lvl="1"/>
            <a:r>
              <a:rPr lang="en-US" dirty="0"/>
              <a:t>Encourage your team to pay close attention to each challenge’s cheat sheet and success criteria</a:t>
            </a:r>
          </a:p>
          <a:p>
            <a:pPr lvl="1"/>
            <a:r>
              <a:rPr lang="en-US" i="1" dirty="0"/>
              <a:t>Every</a:t>
            </a:r>
            <a:r>
              <a:rPr lang="en-US" dirty="0"/>
              <a:t> challenge will require something delivered by the attendees</a:t>
            </a:r>
          </a:p>
          <a:p>
            <a:pPr lvl="2"/>
            <a:r>
              <a:rPr lang="en-US" dirty="0"/>
              <a:t>You are encouraged to engage your table and make sure they know to check with you prior to implementation in each Challenge</a:t>
            </a:r>
          </a:p>
          <a:p>
            <a:pPr lvl="1"/>
            <a:r>
              <a:rPr lang="en-US" dirty="0"/>
              <a:t>Success in each challenge will require participation by </a:t>
            </a:r>
            <a:r>
              <a:rPr lang="en-US" i="1" dirty="0"/>
              <a:t>all</a:t>
            </a:r>
            <a:r>
              <a:rPr lang="en-US" dirty="0"/>
              <a:t> team members – infra, dev, data, security</a:t>
            </a:r>
          </a:p>
        </p:txBody>
      </p:sp>
    </p:spTree>
    <p:extLst>
      <p:ext uri="{BB962C8B-B14F-4D97-AF65-F5344CB8AC3E}">
        <p14:creationId xmlns:p14="http://schemas.microsoft.com/office/powerpoint/2010/main" val="335312691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46A7D6-8966-4E61-A97F-1F533A8C4241}"/>
              </a:ext>
            </a:extLst>
          </p:cNvPr>
          <p:cNvSpPr>
            <a:spLocks noGrp="1"/>
          </p:cNvSpPr>
          <p:nvPr>
            <p:ph type="title"/>
          </p:nvPr>
        </p:nvSpPr>
        <p:spPr/>
        <p:txBody>
          <a:bodyPr/>
          <a:lstStyle/>
          <a:p>
            <a:r>
              <a:rPr lang="en-US" dirty="0"/>
              <a:t>Success Matrix</a:t>
            </a:r>
          </a:p>
        </p:txBody>
      </p:sp>
      <p:sp>
        <p:nvSpPr>
          <p:cNvPr id="4" name="Text Placeholder 3">
            <a:extLst>
              <a:ext uri="{FF2B5EF4-FFF2-40B4-BE49-F238E27FC236}">
                <a16:creationId xmlns:a16="http://schemas.microsoft.com/office/drawing/2014/main" id="{CCA45B9A-AAEA-4C22-867A-37A32AAAE1B5}"/>
              </a:ext>
            </a:extLst>
          </p:cNvPr>
          <p:cNvSpPr>
            <a:spLocks noGrp="1"/>
          </p:cNvSpPr>
          <p:nvPr>
            <p:ph type="body" sz="quarter" idx="10"/>
          </p:nvPr>
        </p:nvSpPr>
        <p:spPr>
          <a:xfrm>
            <a:off x="273441" y="1038195"/>
            <a:ext cx="11655078" cy="4308872"/>
          </a:xfrm>
        </p:spPr>
        <p:txBody>
          <a:bodyPr/>
          <a:lstStyle/>
          <a:p>
            <a:r>
              <a:rPr lang="en-US" dirty="0"/>
              <a:t>Challenges require teams to meet or exceed core learning objectives</a:t>
            </a:r>
          </a:p>
          <a:p>
            <a:r>
              <a:rPr lang="en-US" dirty="0"/>
              <a:t>Success Matrix has been provided to ensure that teams accomplishments are measured </a:t>
            </a:r>
            <a:r>
              <a:rPr lang="en-US" i="1" dirty="0"/>
              <a:t>objectively</a:t>
            </a:r>
            <a:endParaRPr lang="en-US" dirty="0"/>
          </a:p>
          <a:p>
            <a:r>
              <a:rPr lang="en-US" dirty="0"/>
              <a:t>Success Matrix is located under “Coach Resources” in the </a:t>
            </a:r>
            <a:r>
              <a:rPr lang="en-US" dirty="0" err="1"/>
              <a:t>Opsgility</a:t>
            </a:r>
            <a:r>
              <a:rPr lang="en-US" dirty="0"/>
              <a:t> Sandbox</a:t>
            </a:r>
          </a:p>
          <a:p>
            <a:r>
              <a:rPr lang="en-US" dirty="0"/>
              <a:t>Team is required to satisfy 80% of the core learning objectives in order to pass the challenge</a:t>
            </a:r>
          </a:p>
          <a:p>
            <a:r>
              <a:rPr lang="en-US" dirty="0"/>
              <a:t>Do </a:t>
            </a:r>
            <a:r>
              <a:rPr lang="en-US" b="1" dirty="0"/>
              <a:t>NOT</a:t>
            </a:r>
            <a:r>
              <a:rPr lang="en-US" dirty="0"/>
              <a:t> share the Success Matrix with the team</a:t>
            </a:r>
          </a:p>
          <a:p>
            <a:endParaRPr lang="en-US" dirty="0"/>
          </a:p>
        </p:txBody>
      </p:sp>
    </p:spTree>
    <p:extLst>
      <p:ext uri="{BB962C8B-B14F-4D97-AF65-F5344CB8AC3E}">
        <p14:creationId xmlns:p14="http://schemas.microsoft.com/office/powerpoint/2010/main" val="199478490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46A7D6-8966-4E61-A97F-1F533A8C4241}"/>
              </a:ext>
            </a:extLst>
          </p:cNvPr>
          <p:cNvSpPr>
            <a:spLocks noGrp="1"/>
          </p:cNvSpPr>
          <p:nvPr>
            <p:ph type="title"/>
          </p:nvPr>
        </p:nvSpPr>
        <p:spPr/>
        <p:txBody>
          <a:bodyPr/>
          <a:lstStyle/>
          <a:p>
            <a:r>
              <a:rPr lang="en-US" dirty="0"/>
              <a:t>Challenge timing and common strategies to accelerate</a:t>
            </a:r>
          </a:p>
        </p:txBody>
      </p:sp>
      <p:sp>
        <p:nvSpPr>
          <p:cNvPr id="4" name="Text Placeholder 3">
            <a:extLst>
              <a:ext uri="{FF2B5EF4-FFF2-40B4-BE49-F238E27FC236}">
                <a16:creationId xmlns:a16="http://schemas.microsoft.com/office/drawing/2014/main" id="{CCA45B9A-AAEA-4C22-867A-37A32AAAE1B5}"/>
              </a:ext>
            </a:extLst>
          </p:cNvPr>
          <p:cNvSpPr>
            <a:spLocks noGrp="1"/>
          </p:cNvSpPr>
          <p:nvPr>
            <p:ph type="body" sz="quarter" idx="10"/>
          </p:nvPr>
        </p:nvSpPr>
        <p:spPr>
          <a:xfrm>
            <a:off x="397009" y="1011198"/>
            <a:ext cx="11655078" cy="5478423"/>
          </a:xfrm>
        </p:spPr>
        <p:txBody>
          <a:bodyPr/>
          <a:lstStyle/>
          <a:p>
            <a:r>
              <a:rPr lang="en-US" sz="2000" dirty="0"/>
              <a:t>Challenge 3</a:t>
            </a:r>
          </a:p>
          <a:p>
            <a:pPr lvl="1"/>
            <a:r>
              <a:rPr lang="en-US" dirty="0"/>
              <a:t>Point out AAD Connect documentation</a:t>
            </a:r>
          </a:p>
          <a:p>
            <a:pPr lvl="2"/>
            <a:r>
              <a:rPr lang="en-US" sz="2000" dirty="0">
                <a:hlinkClick r:id="rId2"/>
              </a:rPr>
              <a:t>https://docs.microsoft.com/azure/active-directory/hybrid/how-to-connect-install-express</a:t>
            </a:r>
            <a:r>
              <a:rPr lang="en-US" sz="2000" dirty="0"/>
              <a:t> </a:t>
            </a:r>
          </a:p>
          <a:p>
            <a:pPr lvl="2"/>
            <a:r>
              <a:rPr lang="en-US" sz="2000" dirty="0">
                <a:hlinkClick r:id="rId3"/>
              </a:rPr>
              <a:t>https://docs.microsoft.com/azure/active-directory/hybrid/how-to-connect-install-custom</a:t>
            </a:r>
            <a:endParaRPr lang="en-US" sz="2000" dirty="0"/>
          </a:p>
          <a:p>
            <a:r>
              <a:rPr lang="en-US" sz="2000" dirty="0"/>
              <a:t>Challenge 4</a:t>
            </a:r>
          </a:p>
          <a:p>
            <a:pPr lvl="1"/>
            <a:r>
              <a:rPr lang="en-US" dirty="0"/>
              <a:t>Reminder that only CMAD1 and CMVPN1 need connectivity to Azure</a:t>
            </a:r>
          </a:p>
          <a:p>
            <a:pPr lvl="1"/>
            <a:r>
              <a:rPr lang="en-US" dirty="0"/>
              <a:t>Alter the requirements for AD availability to 99.9% (Single instance VM with Premium disk)</a:t>
            </a:r>
          </a:p>
          <a:p>
            <a:r>
              <a:rPr lang="en-US" sz="2000" dirty="0"/>
              <a:t>Challenge 5</a:t>
            </a:r>
          </a:p>
          <a:p>
            <a:pPr lvl="1"/>
            <a:r>
              <a:rPr lang="en-US" dirty="0"/>
              <a:t>Migrate only the public web app</a:t>
            </a:r>
          </a:p>
          <a:p>
            <a:r>
              <a:rPr lang="en-US" sz="2000" dirty="0"/>
              <a:t>Challenge 6</a:t>
            </a:r>
          </a:p>
          <a:p>
            <a:pPr lvl="1"/>
            <a:r>
              <a:rPr lang="en-US" dirty="0"/>
              <a:t>Migrate only the public web app</a:t>
            </a:r>
          </a:p>
          <a:p>
            <a:pPr lvl="1"/>
            <a:r>
              <a:rPr lang="en-US" dirty="0"/>
              <a:t>Point out that files can be copied via FTP</a:t>
            </a:r>
          </a:p>
          <a:p>
            <a:pPr lvl="2"/>
            <a:r>
              <a:rPr lang="en-US" sz="2000" dirty="0">
                <a:hlinkClick r:id="rId4"/>
              </a:rPr>
              <a:t>https://docs.microsoft.com/azure/app-service/deploy-ftp</a:t>
            </a:r>
            <a:r>
              <a:rPr lang="en-US" sz="2000" dirty="0"/>
              <a:t> </a:t>
            </a:r>
          </a:p>
          <a:p>
            <a:r>
              <a:rPr lang="en-US" sz="2000" dirty="0"/>
              <a:t>Challenge 8</a:t>
            </a:r>
          </a:p>
          <a:p>
            <a:pPr lvl="1"/>
            <a:r>
              <a:rPr lang="en-US" dirty="0"/>
              <a:t>Migrate only the public web app </a:t>
            </a:r>
          </a:p>
        </p:txBody>
      </p:sp>
    </p:spTree>
    <p:extLst>
      <p:ext uri="{BB962C8B-B14F-4D97-AF65-F5344CB8AC3E}">
        <p14:creationId xmlns:p14="http://schemas.microsoft.com/office/powerpoint/2010/main" val="424200429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07082-601D-4883-936E-69CE898453AC}"/>
              </a:ext>
            </a:extLst>
          </p:cNvPr>
          <p:cNvSpPr>
            <a:spLocks noGrp="1"/>
          </p:cNvSpPr>
          <p:nvPr>
            <p:ph type="title"/>
          </p:nvPr>
        </p:nvSpPr>
        <p:spPr/>
        <p:txBody>
          <a:bodyPr/>
          <a:lstStyle/>
          <a:p>
            <a:r>
              <a:rPr lang="en-US" dirty="0"/>
              <a:t>For each challenge</a:t>
            </a:r>
          </a:p>
        </p:txBody>
      </p:sp>
      <p:sp>
        <p:nvSpPr>
          <p:cNvPr id="3" name="Text Placeholder 2">
            <a:extLst>
              <a:ext uri="{FF2B5EF4-FFF2-40B4-BE49-F238E27FC236}">
                <a16:creationId xmlns:a16="http://schemas.microsoft.com/office/drawing/2014/main" id="{59604232-C60E-46FE-A62E-D0D8C226FC9D}"/>
              </a:ext>
            </a:extLst>
          </p:cNvPr>
          <p:cNvSpPr>
            <a:spLocks noGrp="1"/>
          </p:cNvSpPr>
          <p:nvPr>
            <p:ph type="body" sz="quarter" idx="10"/>
          </p:nvPr>
        </p:nvSpPr>
        <p:spPr>
          <a:xfrm>
            <a:off x="536922" y="1124692"/>
            <a:ext cx="11655078" cy="4007251"/>
          </a:xfrm>
        </p:spPr>
        <p:txBody>
          <a:bodyPr/>
          <a:lstStyle/>
          <a:p>
            <a:pPr>
              <a:buFont typeface="Wingdings" panose="05000000000000000000" pitchFamily="2" charset="2"/>
              <a:buChar char="q"/>
            </a:pPr>
            <a:r>
              <a:rPr lang="en-US" sz="2200" dirty="0"/>
              <a:t> Introduce the Challenge and provide </a:t>
            </a:r>
            <a:r>
              <a:rPr lang="en-US" sz="2200" dirty="0">
                <a:solidFill>
                  <a:srgbClr val="0070C0"/>
                </a:solidFill>
                <a:latin typeface="Segoe UI Semibold" panose="020B0702040204020203" pitchFamily="34" charset="0"/>
                <a:cs typeface="Segoe UI Semibold" panose="020B0702040204020203" pitchFamily="34" charset="0"/>
              </a:rPr>
              <a:t>your</a:t>
            </a:r>
            <a:r>
              <a:rPr lang="en-US" sz="2200" dirty="0"/>
              <a:t> expectations for the table</a:t>
            </a:r>
          </a:p>
          <a:p>
            <a:pPr lvl="1">
              <a:buFont typeface="Wingdings" panose="05000000000000000000" pitchFamily="2" charset="2"/>
              <a:buChar char="q"/>
            </a:pPr>
            <a:r>
              <a:rPr lang="en-US" sz="1400" dirty="0"/>
              <a:t>Do </a:t>
            </a:r>
            <a:r>
              <a:rPr lang="en-US" sz="1400" b="1" dirty="0"/>
              <a:t>NOT</a:t>
            </a:r>
            <a:r>
              <a:rPr lang="en-US" sz="1400" dirty="0"/>
              <a:t> share the Success Matrix with the team. However, you can share some general expectations with the team.</a:t>
            </a:r>
          </a:p>
          <a:p>
            <a:pPr>
              <a:buFont typeface="Wingdings" panose="05000000000000000000" pitchFamily="2" charset="2"/>
              <a:buChar char="q"/>
            </a:pPr>
            <a:r>
              <a:rPr lang="en-US" sz="2200" dirty="0"/>
              <a:t> Encourage your team to plan and verify their plan with you</a:t>
            </a:r>
          </a:p>
          <a:p>
            <a:pPr>
              <a:buFont typeface="Wingdings" panose="05000000000000000000" pitchFamily="2" charset="2"/>
              <a:buChar char="q"/>
            </a:pPr>
            <a:r>
              <a:rPr lang="en-US" sz="2200" dirty="0"/>
              <a:t> Reinforce </a:t>
            </a:r>
            <a:r>
              <a:rPr lang="en-US" sz="2200" dirty="0">
                <a:solidFill>
                  <a:srgbClr val="0070C0"/>
                </a:solidFill>
                <a:latin typeface="Segoe UI Semibold" panose="020B0702040204020203" pitchFamily="34" charset="0"/>
                <a:cs typeface="Segoe UI Semibold" panose="020B0702040204020203" pitchFamily="34" charset="0"/>
              </a:rPr>
              <a:t>Reference</a:t>
            </a:r>
            <a:r>
              <a:rPr lang="en-US" sz="2200" dirty="0"/>
              <a:t> links available for the Challenge</a:t>
            </a:r>
          </a:p>
          <a:p>
            <a:pPr>
              <a:buFont typeface="Wingdings" panose="05000000000000000000" pitchFamily="2" charset="2"/>
              <a:buChar char="q"/>
            </a:pPr>
            <a:r>
              <a:rPr lang="en-US" sz="2200" dirty="0"/>
              <a:t> Verify the plan for the Challenge with your table and have them proceed</a:t>
            </a:r>
          </a:p>
          <a:p>
            <a:pPr>
              <a:buFont typeface="Wingdings" panose="05000000000000000000" pitchFamily="2" charset="2"/>
              <a:buChar char="q"/>
            </a:pPr>
            <a:r>
              <a:rPr lang="en-US" sz="2200" dirty="0"/>
              <a:t> After your table completes the Challenge, review the Success criteria with them</a:t>
            </a:r>
          </a:p>
          <a:p>
            <a:pPr lvl="1">
              <a:buFont typeface="Wingdings" panose="05000000000000000000" pitchFamily="2" charset="2"/>
              <a:buChar char="q"/>
            </a:pPr>
            <a:r>
              <a:rPr lang="en-US" sz="1400" dirty="0"/>
              <a:t>As the Success Matrix states, the team </a:t>
            </a:r>
            <a:r>
              <a:rPr lang="en-US" sz="1400" b="1" dirty="0"/>
              <a:t>MUST</a:t>
            </a:r>
            <a:r>
              <a:rPr lang="en-US" sz="1400" dirty="0"/>
              <a:t> acquire an 80% or higher grade across the core learning objectives.</a:t>
            </a:r>
          </a:p>
          <a:p>
            <a:pPr>
              <a:buFont typeface="Wingdings" panose="05000000000000000000" pitchFamily="2" charset="2"/>
              <a:buChar char="q"/>
            </a:pPr>
            <a:r>
              <a:rPr lang="en-US" sz="2200" dirty="0"/>
              <a:t> As a part of the Challenge retro, make sure you are calling out edge cases and / or differences in how the table solved the Challenge versus how the work would be performed at a customer site or in their own environment</a:t>
            </a:r>
          </a:p>
          <a:p>
            <a:pPr lvl="2">
              <a:buFont typeface="Arial" panose="020B0604020202020204" pitchFamily="34" charset="0"/>
              <a:buChar char="•"/>
            </a:pPr>
            <a:r>
              <a:rPr lang="en-US" dirty="0">
                <a:solidFill>
                  <a:srgbClr val="0070C0"/>
                </a:solidFill>
                <a:latin typeface="Segoe UI Semibold" panose="020B0702040204020203" pitchFamily="34" charset="0"/>
                <a:cs typeface="Segoe UI Semibold" panose="020B0702040204020203" pitchFamily="34" charset="0"/>
              </a:rPr>
              <a:t>This is a critical step! Do not let your table take away bad habits!</a:t>
            </a:r>
          </a:p>
        </p:txBody>
      </p:sp>
    </p:spTree>
    <p:extLst>
      <p:ext uri="{BB962C8B-B14F-4D97-AF65-F5344CB8AC3E}">
        <p14:creationId xmlns:p14="http://schemas.microsoft.com/office/powerpoint/2010/main" val="246370491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76959B6-96AE-4DB3-9AB0-3728665FCC39}"/>
              </a:ext>
            </a:extLst>
          </p:cNvPr>
          <p:cNvSpPr>
            <a:spLocks noGrp="1"/>
          </p:cNvSpPr>
          <p:nvPr>
            <p:ph type="title"/>
          </p:nvPr>
        </p:nvSpPr>
        <p:spPr/>
        <p:txBody>
          <a:bodyPr/>
          <a:lstStyle/>
          <a:p>
            <a:r>
              <a:rPr lang="en-US" dirty="0"/>
              <a:t>Environment stability</a:t>
            </a:r>
          </a:p>
        </p:txBody>
      </p:sp>
      <p:sp>
        <p:nvSpPr>
          <p:cNvPr id="4" name="Text Placeholder 3">
            <a:extLst>
              <a:ext uri="{FF2B5EF4-FFF2-40B4-BE49-F238E27FC236}">
                <a16:creationId xmlns:a16="http://schemas.microsoft.com/office/drawing/2014/main" id="{ACCBF362-D8A3-4F84-8C1E-25657B97F579}"/>
              </a:ext>
            </a:extLst>
          </p:cNvPr>
          <p:cNvSpPr>
            <a:spLocks noGrp="1"/>
          </p:cNvSpPr>
          <p:nvPr>
            <p:ph type="body" sz="quarter" idx="10"/>
          </p:nvPr>
        </p:nvSpPr>
        <p:spPr>
          <a:xfrm>
            <a:off x="273441" y="1038195"/>
            <a:ext cx="11655078" cy="2326791"/>
          </a:xfrm>
        </p:spPr>
        <p:txBody>
          <a:bodyPr/>
          <a:lstStyle/>
          <a:p>
            <a:r>
              <a:rPr lang="en-US" dirty="0"/>
              <a:t>The environment is considered “production.” All changes must be non-destructive.</a:t>
            </a:r>
          </a:p>
          <a:p>
            <a:r>
              <a:rPr lang="en-US" dirty="0"/>
              <a:t>Changes to the environment should be automated and conducted through Azure Bicep/ARM templates.</a:t>
            </a:r>
          </a:p>
          <a:p>
            <a:r>
              <a:rPr lang="en-US" dirty="0"/>
              <a:t>Teams should highly leverage Azure DevOps for automation.</a:t>
            </a:r>
          </a:p>
        </p:txBody>
      </p:sp>
    </p:spTree>
    <p:extLst>
      <p:ext uri="{BB962C8B-B14F-4D97-AF65-F5344CB8AC3E}">
        <p14:creationId xmlns:p14="http://schemas.microsoft.com/office/powerpoint/2010/main" val="277961971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8"/>
            <a:ext cx="7636932" cy="1107996"/>
          </a:xfrm>
        </p:spPr>
        <p:txBody>
          <a:bodyPr/>
          <a:lstStyle/>
          <a:p>
            <a:r>
              <a:rPr lang="en-US" dirty="0"/>
              <a:t>Challenge 0</a:t>
            </a:r>
            <a:br>
              <a:rPr lang="en-US" dirty="0"/>
            </a:br>
            <a:r>
              <a:rPr lang="en-US" dirty="0"/>
              <a:t>MVP</a:t>
            </a:r>
          </a:p>
        </p:txBody>
      </p:sp>
      <p:sp>
        <p:nvSpPr>
          <p:cNvPr id="2" name="Subtitle 1">
            <a:extLst>
              <a:ext uri="{FF2B5EF4-FFF2-40B4-BE49-F238E27FC236}">
                <a16:creationId xmlns:a16="http://schemas.microsoft.com/office/drawing/2014/main" id="{FFB45937-1645-4E1B-8C9B-D16585365FF9}"/>
              </a:ext>
            </a:extLst>
          </p:cNvPr>
          <p:cNvSpPr>
            <a:spLocks noGrp="1"/>
          </p:cNvSpPr>
          <p:nvPr>
            <p:ph type="subTitle" idx="1"/>
          </p:nvPr>
        </p:nvSpPr>
        <p:spPr>
          <a:xfrm>
            <a:off x="2097618" y="3429000"/>
            <a:ext cx="7636932" cy="559878"/>
          </a:xfrm>
        </p:spPr>
        <p:txBody>
          <a:bodyPr/>
          <a:lstStyle/>
          <a:p>
            <a:r>
              <a:rPr lang="en-US" dirty="0"/>
              <a:t> </a:t>
            </a:r>
          </a:p>
        </p:txBody>
      </p:sp>
    </p:spTree>
    <p:extLst>
      <p:ext uri="{BB962C8B-B14F-4D97-AF65-F5344CB8AC3E}">
        <p14:creationId xmlns:p14="http://schemas.microsoft.com/office/powerpoint/2010/main" val="2905918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dirty="0"/>
              <a:t>Challenge 0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4" y="1187450"/>
            <a:ext cx="11502656" cy="3914918"/>
          </a:xfrm>
        </p:spPr>
        <p:txBody>
          <a:bodyPr/>
          <a:lstStyle/>
          <a:p>
            <a:r>
              <a:rPr lang="en-US" sz="2400" dirty="0"/>
              <a:t>While there is no official Challenge 0 in the attendee guide, there are some things you can do to ensure you'll have a successful and productive hack</a:t>
            </a:r>
          </a:p>
          <a:p>
            <a:r>
              <a:rPr lang="en-US" sz="2400" dirty="0"/>
              <a:t>Encourage attendees on high DPI Windows devices such as Surface Books to install </a:t>
            </a:r>
            <a:r>
              <a:rPr lang="en-US" sz="2400" dirty="0" err="1">
                <a:hlinkClick r:id="rId2"/>
              </a:rPr>
              <a:t>mRemoteNG</a:t>
            </a:r>
            <a:r>
              <a:rPr lang="en-US" sz="2400" dirty="0"/>
              <a:t> to mitigate DPI scaling issues in the native Windows RDP client (note that this is not a requirement for this </a:t>
            </a:r>
            <a:r>
              <a:rPr lang="en-US" sz="2400" dirty="0" err="1"/>
              <a:t>OpenHack</a:t>
            </a:r>
            <a:r>
              <a:rPr lang="en-US" sz="2400" dirty="0"/>
              <a:t>, simply a lifehack)</a:t>
            </a:r>
          </a:p>
          <a:p>
            <a:r>
              <a:rPr lang="en-US" sz="2400" dirty="0"/>
              <a:t>Have attendees not only read the overview, but also </a:t>
            </a:r>
          </a:p>
          <a:p>
            <a:pPr lvl="1"/>
            <a:r>
              <a:rPr lang="en-US" dirty="0"/>
              <a:t>Login to their Azure subscription and explore the resources that are deployed</a:t>
            </a:r>
          </a:p>
          <a:p>
            <a:pPr lvl="1"/>
            <a:r>
              <a:rPr lang="en-US" dirty="0"/>
              <a:t>Login to their Azure DevOps tenant to ensure all repositories are there</a:t>
            </a:r>
          </a:p>
          <a:p>
            <a:r>
              <a:rPr lang="en-US" sz="2400" dirty="0"/>
              <a:t>Attendees should be very aware that they are working with a "production" environment before they get hands on keyboard</a:t>
            </a:r>
          </a:p>
        </p:txBody>
      </p:sp>
    </p:spTree>
    <p:extLst>
      <p:ext uri="{BB962C8B-B14F-4D97-AF65-F5344CB8AC3E}">
        <p14:creationId xmlns:p14="http://schemas.microsoft.com/office/powerpoint/2010/main" val="269923609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8"/>
            <a:ext cx="7636932" cy="1107996"/>
          </a:xfrm>
        </p:spPr>
        <p:txBody>
          <a:bodyPr/>
          <a:lstStyle/>
          <a:p>
            <a:r>
              <a:rPr lang="en-US" dirty="0"/>
              <a:t>Challenge 1</a:t>
            </a:r>
            <a:br>
              <a:rPr lang="en-US" dirty="0"/>
            </a:br>
            <a:r>
              <a:rPr lang="en-US" dirty="0"/>
              <a:t>Asses the environment</a:t>
            </a:r>
          </a:p>
        </p:txBody>
      </p:sp>
      <p:sp>
        <p:nvSpPr>
          <p:cNvPr id="2" name="Subtitle 1">
            <a:extLst>
              <a:ext uri="{FF2B5EF4-FFF2-40B4-BE49-F238E27FC236}">
                <a16:creationId xmlns:a16="http://schemas.microsoft.com/office/drawing/2014/main" id="{FFB45937-1645-4E1B-8C9B-D16585365FF9}"/>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1865284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76959B6-96AE-4DB3-9AB0-3728665FCC39}"/>
              </a:ext>
            </a:extLst>
          </p:cNvPr>
          <p:cNvSpPr>
            <a:spLocks noGrp="1"/>
          </p:cNvSpPr>
          <p:nvPr>
            <p:ph type="title"/>
          </p:nvPr>
        </p:nvSpPr>
        <p:spPr/>
        <p:txBody>
          <a:bodyPr/>
          <a:lstStyle/>
          <a:p>
            <a:r>
              <a:rPr lang="en-US" dirty="0"/>
              <a:t>Challenge 1 MVP</a:t>
            </a:r>
          </a:p>
        </p:txBody>
      </p:sp>
      <p:sp>
        <p:nvSpPr>
          <p:cNvPr id="4" name="Text Placeholder 3">
            <a:extLst>
              <a:ext uri="{FF2B5EF4-FFF2-40B4-BE49-F238E27FC236}">
                <a16:creationId xmlns:a16="http://schemas.microsoft.com/office/drawing/2014/main" id="{ACCBF362-D8A3-4F84-8C1E-25657B97F579}"/>
              </a:ext>
            </a:extLst>
          </p:cNvPr>
          <p:cNvSpPr>
            <a:spLocks noGrp="1"/>
          </p:cNvSpPr>
          <p:nvPr>
            <p:ph type="body" sz="quarter" idx="4294967295"/>
          </p:nvPr>
        </p:nvSpPr>
        <p:spPr>
          <a:xfrm>
            <a:off x="538163" y="1187450"/>
            <a:ext cx="11653837" cy="4579715"/>
          </a:xfrm>
        </p:spPr>
        <p:txBody>
          <a:bodyPr/>
          <a:lstStyle/>
          <a:p>
            <a:pPr marL="0" indent="0">
              <a:buNone/>
            </a:pPr>
            <a:r>
              <a:rPr lang="en-US" sz="2400" dirty="0"/>
              <a:t>This challenge is all about understanding the customer’s environment</a:t>
            </a:r>
            <a:endParaRPr lang="en-US" sz="2400" dirty="0">
              <a:latin typeface="Segoe UI Semibold" panose="020B0702040204020203" pitchFamily="34" charset="0"/>
              <a:cs typeface="Segoe UI Semibold" panose="020B0702040204020203" pitchFamily="34" charset="0"/>
            </a:endParaRPr>
          </a:p>
          <a:p>
            <a:pPr marL="0" indent="0">
              <a:buNone/>
            </a:pPr>
            <a:endParaRPr lang="en-US" sz="2400" dirty="0"/>
          </a:p>
          <a:p>
            <a:pPr marL="0" indent="0">
              <a:buNone/>
            </a:pPr>
            <a:r>
              <a:rPr lang="en-US" sz="2400" dirty="0"/>
              <a:t>Attendees should be targeting people, process, and technology</a:t>
            </a:r>
          </a:p>
          <a:p>
            <a:r>
              <a:rPr lang="en-US" sz="2400" dirty="0"/>
              <a:t>People</a:t>
            </a:r>
          </a:p>
          <a:p>
            <a:pPr lvl="1"/>
            <a:r>
              <a:rPr lang="en-US" sz="1800" dirty="0"/>
              <a:t>What roles will attendees take on?</a:t>
            </a:r>
          </a:p>
          <a:p>
            <a:pPr lvl="1"/>
            <a:r>
              <a:rPr lang="en-US" sz="1800" dirty="0"/>
              <a:t>What skillsets are at the table?</a:t>
            </a:r>
          </a:p>
          <a:p>
            <a:r>
              <a:rPr lang="en-US" sz="2400" dirty="0"/>
              <a:t>Process</a:t>
            </a:r>
          </a:p>
          <a:p>
            <a:pPr lvl="1"/>
            <a:r>
              <a:rPr lang="en-US" sz="1800" dirty="0"/>
              <a:t>How are they going to communicate?</a:t>
            </a:r>
          </a:p>
          <a:p>
            <a:pPr lvl="1"/>
            <a:r>
              <a:rPr lang="en-US" sz="1800" dirty="0"/>
              <a:t>How are they going to come to consensus on tooling?</a:t>
            </a:r>
          </a:p>
          <a:p>
            <a:r>
              <a:rPr lang="en-US" sz="2400" dirty="0"/>
              <a:t>Technology</a:t>
            </a:r>
          </a:p>
          <a:p>
            <a:pPr lvl="1"/>
            <a:r>
              <a:rPr lang="en-US" sz="1800" dirty="0"/>
              <a:t>Given the team’s knowledge, what tools and resources will be needed to satisfy the challenge requirements</a:t>
            </a:r>
          </a:p>
          <a:p>
            <a:pPr lvl="1"/>
            <a:r>
              <a:rPr lang="en-US" sz="1800" dirty="0"/>
              <a:t>Team should identify any knowledge and technical gaps</a:t>
            </a:r>
            <a:endParaRPr lang="en-US" sz="1400" dirty="0"/>
          </a:p>
        </p:txBody>
      </p:sp>
    </p:spTree>
    <p:extLst>
      <p:ext uri="{BB962C8B-B14F-4D97-AF65-F5344CB8AC3E}">
        <p14:creationId xmlns:p14="http://schemas.microsoft.com/office/powerpoint/2010/main" val="20244729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645319-2926-438F-BA71-D933E33DA217}"/>
              </a:ext>
            </a:extLst>
          </p:cNvPr>
          <p:cNvSpPr>
            <a:spLocks noGrp="1"/>
          </p:cNvSpPr>
          <p:nvPr>
            <p:ph type="title"/>
          </p:nvPr>
        </p:nvSpPr>
        <p:spPr>
          <a:xfrm>
            <a:off x="4851401" y="3941660"/>
            <a:ext cx="6684925" cy="1107996"/>
          </a:xfrm>
        </p:spPr>
        <p:txBody>
          <a:bodyPr/>
          <a:lstStyle/>
          <a:p>
            <a:r>
              <a:rPr lang="en-US" dirty="0"/>
              <a:t>Microsoft Azure</a:t>
            </a:r>
            <a:br>
              <a:rPr lang="en-US" dirty="0"/>
            </a:br>
            <a:r>
              <a:rPr lang="en-US" dirty="0"/>
              <a:t>Well-Architected Framework</a:t>
            </a:r>
          </a:p>
        </p:txBody>
      </p:sp>
      <p:pic>
        <p:nvPicPr>
          <p:cNvPr id="6" name="Picture 5" descr="A picture containing ax, tool&#10;&#10;Description generated with very high confidence">
            <a:extLst>
              <a:ext uri="{FF2B5EF4-FFF2-40B4-BE49-F238E27FC236}">
                <a16:creationId xmlns:a16="http://schemas.microsoft.com/office/drawing/2014/main" id="{1A431151-C40D-49A2-B27E-8A10162FDF5D}"/>
              </a:ext>
            </a:extLst>
          </p:cNvPr>
          <p:cNvPicPr>
            <a:picLocks noChangeAspect="1"/>
          </p:cNvPicPr>
          <p:nvPr/>
        </p:nvPicPr>
        <p:blipFill>
          <a:blip r:embed="rId3"/>
          <a:stretch>
            <a:fillRect/>
          </a:stretch>
        </p:blipFill>
        <p:spPr>
          <a:xfrm>
            <a:off x="321330" y="6319182"/>
            <a:ext cx="369332" cy="300266"/>
          </a:xfrm>
          <a:prstGeom prst="rect">
            <a:avLst/>
          </a:prstGeom>
        </p:spPr>
      </p:pic>
      <p:sp>
        <p:nvSpPr>
          <p:cNvPr id="7" name="TextBox 6">
            <a:extLst>
              <a:ext uri="{FF2B5EF4-FFF2-40B4-BE49-F238E27FC236}">
                <a16:creationId xmlns:a16="http://schemas.microsoft.com/office/drawing/2014/main" id="{F470F7EB-1301-427B-9CB7-3DFC40820A72}"/>
              </a:ext>
            </a:extLst>
          </p:cNvPr>
          <p:cNvSpPr txBox="1"/>
          <p:nvPr/>
        </p:nvSpPr>
        <p:spPr>
          <a:xfrm>
            <a:off x="779303" y="6284649"/>
            <a:ext cx="171553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#MSOpenHack</a:t>
            </a:r>
          </a:p>
        </p:txBody>
      </p:sp>
    </p:spTree>
    <p:extLst>
      <p:ext uri="{BB962C8B-B14F-4D97-AF65-F5344CB8AC3E}">
        <p14:creationId xmlns:p14="http://schemas.microsoft.com/office/powerpoint/2010/main" val="2172858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1 success criteria</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3434786"/>
          </a:xfrm>
        </p:spPr>
        <p:txBody>
          <a:bodyPr/>
          <a:lstStyle/>
          <a:p>
            <a:r>
              <a:rPr lang="en-US" sz="1800" dirty="0"/>
              <a:t>Attendees will need to be able to describe each pillar of the Microsoft Azure Well-Architected Framework along with each respective pillar’s core principles.</a:t>
            </a:r>
          </a:p>
          <a:p>
            <a:r>
              <a:rPr lang="en-US" sz="1800" dirty="0"/>
              <a:t>The attendees should have a list of all components in the architecture and demonstrate that they have researched the configuration.</a:t>
            </a:r>
          </a:p>
          <a:p>
            <a:r>
              <a:rPr lang="en-US" sz="1800" dirty="0"/>
              <a:t>Attendees should list any concerns in the application and its supporting architecture.</a:t>
            </a:r>
          </a:p>
          <a:p>
            <a:r>
              <a:rPr lang="en-US" sz="1800" dirty="0"/>
              <a:t>Attendees should demonstrate how to perform a </a:t>
            </a:r>
            <a:r>
              <a:rPr lang="en-US" sz="1800" i="1" dirty="0"/>
              <a:t>Cost Analysis</a:t>
            </a:r>
            <a:r>
              <a:rPr lang="en-US" sz="1800" dirty="0"/>
              <a:t> on the current subscription.</a:t>
            </a:r>
          </a:p>
          <a:p>
            <a:r>
              <a:rPr lang="en-US" sz="1800" dirty="0"/>
              <a:t>Attendees should add tags to the resources in the current workload based on department and demonstrate how to filter costs based on the department.</a:t>
            </a:r>
          </a:p>
          <a:p>
            <a:r>
              <a:rPr lang="en-US" sz="1800" dirty="0"/>
              <a:t>Attendees should use the Azure Pricing Calculator to estimate costs of future workloads.</a:t>
            </a:r>
          </a:p>
          <a:p>
            <a:r>
              <a:rPr lang="en-US" sz="1800" dirty="0"/>
              <a:t>Attendees should demonstrate and document load testing of the application.</a:t>
            </a:r>
          </a:p>
          <a:p>
            <a:r>
              <a:rPr lang="en-US" sz="1800" dirty="0"/>
              <a:t>Attendees should demonstrate and document stress testing of the application.</a:t>
            </a:r>
          </a:p>
        </p:txBody>
      </p:sp>
      <p:sp>
        <p:nvSpPr>
          <p:cNvPr id="6" name="Text Placeholder 2">
            <a:extLst>
              <a:ext uri="{FF2B5EF4-FFF2-40B4-BE49-F238E27FC236}">
                <a16:creationId xmlns:a16="http://schemas.microsoft.com/office/drawing/2014/main" id="{090EC63A-7008-49B5-8176-527A49ED17B2}"/>
              </a:ext>
            </a:extLst>
          </p:cNvPr>
          <p:cNvSpPr txBox="1">
            <a:spLocks/>
          </p:cNvSpPr>
          <p:nvPr/>
        </p:nvSpPr>
        <p:spPr>
          <a:xfrm>
            <a:off x="538162" y="6150784"/>
            <a:ext cx="11380299" cy="553998"/>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a:t>NOTE: A more complete set of success criteria, along with hints/suggestions, and coach references are available in the coach’s guide.</a:t>
            </a:r>
          </a:p>
        </p:txBody>
      </p:sp>
    </p:spTree>
    <p:extLst>
      <p:ext uri="{BB962C8B-B14F-4D97-AF65-F5344CB8AC3E}">
        <p14:creationId xmlns:p14="http://schemas.microsoft.com/office/powerpoint/2010/main" val="185860414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1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4518160"/>
          </a:xfrm>
        </p:spPr>
        <p:txBody>
          <a:bodyPr/>
          <a:lstStyle/>
          <a:p>
            <a:pPr marL="457200" indent="-457200">
              <a:buFont typeface="+mj-lt"/>
              <a:buAutoNum type="arabicPeriod"/>
            </a:pPr>
            <a:r>
              <a:rPr lang="en-US" sz="2000" dirty="0"/>
              <a:t>What are the pillars of the Well-Architected Framework?</a:t>
            </a:r>
          </a:p>
          <a:p>
            <a:pPr marL="457200" indent="-457200">
              <a:buFont typeface="+mj-lt"/>
              <a:buAutoNum type="arabicPeriod"/>
            </a:pPr>
            <a:r>
              <a:rPr lang="en-US" sz="2000" dirty="0"/>
              <a:t>What components have been identified in the customer’s architecture that are specific to:</a:t>
            </a:r>
          </a:p>
          <a:p>
            <a:pPr marL="914400" lvl="1" indent="-457200">
              <a:buFont typeface="+mj-lt"/>
              <a:buAutoNum type="arabicPeriod"/>
            </a:pPr>
            <a:r>
              <a:rPr lang="en-US" sz="1600" dirty="0"/>
              <a:t>Infrastructure</a:t>
            </a:r>
          </a:p>
          <a:p>
            <a:pPr marL="914400" lvl="1" indent="-457200">
              <a:buFont typeface="+mj-lt"/>
              <a:buAutoNum type="arabicPeriod"/>
            </a:pPr>
            <a:r>
              <a:rPr lang="en-US" sz="1600" dirty="0"/>
              <a:t>Application</a:t>
            </a:r>
          </a:p>
          <a:p>
            <a:pPr marL="914400" lvl="1" indent="-457200">
              <a:buFont typeface="+mj-lt"/>
              <a:buAutoNum type="arabicPeriod"/>
            </a:pPr>
            <a:r>
              <a:rPr lang="en-US" sz="1600" dirty="0"/>
              <a:t>Security</a:t>
            </a:r>
          </a:p>
          <a:p>
            <a:pPr marL="457200" indent="-457200">
              <a:buFont typeface="+mj-lt"/>
              <a:buAutoNum type="arabicPeriod"/>
            </a:pPr>
            <a:r>
              <a:rPr lang="en-US" sz="2000" dirty="0"/>
              <a:t>What improvements can be made in the customer’s architecture that are specific to:</a:t>
            </a:r>
          </a:p>
          <a:p>
            <a:pPr marL="914400" lvl="1" indent="-457200">
              <a:buFont typeface="+mj-lt"/>
              <a:buAutoNum type="arabicPeriod"/>
            </a:pPr>
            <a:r>
              <a:rPr lang="en-US" sz="1600" dirty="0"/>
              <a:t>Costs</a:t>
            </a:r>
          </a:p>
          <a:p>
            <a:pPr marL="914400" lvl="1" indent="-457200">
              <a:buFont typeface="+mj-lt"/>
              <a:buAutoNum type="arabicPeriod"/>
            </a:pPr>
            <a:r>
              <a:rPr lang="en-US" sz="1600" dirty="0"/>
              <a:t>Operations and management</a:t>
            </a:r>
          </a:p>
          <a:p>
            <a:pPr marL="914400" lvl="1" indent="-457200">
              <a:buFont typeface="+mj-lt"/>
              <a:buAutoNum type="arabicPeriod"/>
            </a:pPr>
            <a:r>
              <a:rPr lang="en-US" sz="1600" dirty="0"/>
              <a:t>Performance</a:t>
            </a:r>
          </a:p>
          <a:p>
            <a:pPr marL="914400" lvl="1" indent="-457200">
              <a:buFont typeface="+mj-lt"/>
              <a:buAutoNum type="arabicPeriod"/>
            </a:pPr>
            <a:r>
              <a:rPr lang="en-US" sz="1600" dirty="0"/>
              <a:t>Security</a:t>
            </a:r>
          </a:p>
          <a:p>
            <a:pPr marL="914400" lvl="1" indent="-457200">
              <a:buFont typeface="+mj-lt"/>
              <a:buAutoNum type="arabicPeriod"/>
            </a:pPr>
            <a:r>
              <a:rPr lang="en-US" sz="1600" dirty="0"/>
              <a:t>Reliability</a:t>
            </a:r>
          </a:p>
          <a:p>
            <a:pPr marL="457200" indent="-457200">
              <a:buFont typeface="+mj-lt"/>
              <a:buAutoNum type="arabicPeriod" startAt="4"/>
            </a:pPr>
            <a:r>
              <a:rPr lang="en-US" sz="2000" dirty="0"/>
              <a:t>How is a cost analysis performed?</a:t>
            </a:r>
          </a:p>
          <a:p>
            <a:pPr marL="457200" indent="-457200">
              <a:buFont typeface="+mj-lt"/>
              <a:buAutoNum type="arabicPeriod" startAt="4"/>
            </a:pPr>
            <a:r>
              <a:rPr lang="en-US" sz="2000" dirty="0"/>
              <a:t>How can someone filter components to identify costs related to workloads/departments/etc.?</a:t>
            </a:r>
          </a:p>
          <a:p>
            <a:pPr marL="457200" indent="-457200">
              <a:buFont typeface="+mj-lt"/>
              <a:buAutoNum type="arabicPeriod" startAt="4"/>
            </a:pPr>
            <a:r>
              <a:rPr lang="en-US" sz="2000" dirty="0"/>
              <a:t>What tools can one use to better determine costs of future workloads?</a:t>
            </a:r>
          </a:p>
        </p:txBody>
      </p:sp>
    </p:spTree>
    <p:extLst>
      <p:ext uri="{BB962C8B-B14F-4D97-AF65-F5344CB8AC3E}">
        <p14:creationId xmlns:p14="http://schemas.microsoft.com/office/powerpoint/2010/main" val="281181088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1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2745367"/>
          </a:xfrm>
        </p:spPr>
        <p:txBody>
          <a:bodyPr/>
          <a:lstStyle/>
          <a:p>
            <a:pPr marL="457200" indent="-457200">
              <a:buFont typeface="+mj-lt"/>
              <a:buAutoNum type="arabicPeriod" startAt="7"/>
            </a:pPr>
            <a:r>
              <a:rPr lang="en-US" sz="2000" dirty="0"/>
              <a:t>What are the key identifiers of a performance test?</a:t>
            </a:r>
          </a:p>
          <a:p>
            <a:pPr marL="457200" indent="-457200">
              <a:buFont typeface="+mj-lt"/>
              <a:buAutoNum type="arabicPeriod" startAt="7"/>
            </a:pPr>
            <a:r>
              <a:rPr lang="en-US" sz="2000" dirty="0"/>
              <a:t>What are the differences between performance, load, and stress testing?</a:t>
            </a:r>
          </a:p>
          <a:p>
            <a:pPr marL="457200" indent="-457200">
              <a:buFont typeface="+mj-lt"/>
              <a:buAutoNum type="arabicPeriod" startAt="7"/>
            </a:pPr>
            <a:r>
              <a:rPr lang="en-US" sz="2000" dirty="0"/>
              <a:t>At what stress level does the application implode?</a:t>
            </a:r>
          </a:p>
          <a:p>
            <a:pPr marL="457200" indent="-457200">
              <a:buFont typeface="+mj-lt"/>
              <a:buAutoNum type="arabicPeriod" startAt="7"/>
            </a:pPr>
            <a:r>
              <a:rPr lang="en-US" sz="2000" dirty="0"/>
              <a:t>What load test stages were configured and why?</a:t>
            </a:r>
          </a:p>
          <a:p>
            <a:pPr marL="457200" indent="-457200">
              <a:buFont typeface="+mj-lt"/>
              <a:buAutoNum type="arabicPeriod" startAt="7"/>
            </a:pPr>
            <a:r>
              <a:rPr lang="en-US" sz="2000" dirty="0"/>
              <a:t>What thresholds were configured and why?</a:t>
            </a:r>
          </a:p>
          <a:p>
            <a:pPr marL="457200" indent="-457200">
              <a:buFont typeface="+mj-lt"/>
              <a:buAutoNum type="arabicPeriod" startAt="7"/>
            </a:pPr>
            <a:r>
              <a:rPr lang="en-US" sz="2000" dirty="0"/>
              <a:t>Are there any concerns for the customer reaching their SLA in regard to:</a:t>
            </a:r>
          </a:p>
          <a:p>
            <a:pPr marL="914400" lvl="1" indent="-457200">
              <a:buFont typeface="+mj-lt"/>
              <a:buAutoNum type="arabicPeriod"/>
            </a:pPr>
            <a:r>
              <a:rPr lang="en-US" sz="1600" dirty="0"/>
              <a:t>Performance</a:t>
            </a:r>
          </a:p>
          <a:p>
            <a:pPr marL="914400" lvl="1" indent="-457200">
              <a:buFont typeface="+mj-lt"/>
              <a:buAutoNum type="arabicPeriod"/>
            </a:pPr>
            <a:r>
              <a:rPr lang="en-US" sz="1600" dirty="0"/>
              <a:t>BCDR</a:t>
            </a:r>
          </a:p>
        </p:txBody>
      </p:sp>
    </p:spTree>
    <p:extLst>
      <p:ext uri="{BB962C8B-B14F-4D97-AF65-F5344CB8AC3E}">
        <p14:creationId xmlns:p14="http://schemas.microsoft.com/office/powerpoint/2010/main" val="359709455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7"/>
            <a:ext cx="8238760" cy="1661993"/>
          </a:xfrm>
        </p:spPr>
        <p:txBody>
          <a:bodyPr/>
          <a:lstStyle/>
          <a:p>
            <a:r>
              <a:rPr lang="en-US" dirty="0"/>
              <a:t>Challenge 2</a:t>
            </a:r>
            <a:br>
              <a:rPr lang="en-US" dirty="0"/>
            </a:br>
            <a:r>
              <a:rPr lang="en-US" dirty="0"/>
              <a:t>Operationalize automated deployments</a:t>
            </a:r>
          </a:p>
        </p:txBody>
      </p:sp>
      <p:sp>
        <p:nvSpPr>
          <p:cNvPr id="2" name="Subtitle 1">
            <a:extLst>
              <a:ext uri="{FF2B5EF4-FFF2-40B4-BE49-F238E27FC236}">
                <a16:creationId xmlns:a16="http://schemas.microsoft.com/office/drawing/2014/main" id="{FFB45937-1645-4E1B-8C9B-D16585365FF9}"/>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2114188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a:t>Challenge 2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3" y="1313574"/>
            <a:ext cx="11653837" cy="4665893"/>
          </a:xfrm>
        </p:spPr>
        <p:txBody>
          <a:bodyPr vert="horz" wrap="square" lIns="0" tIns="0" rIns="0" bIns="0" rtlCol="0" anchor="t">
            <a:spAutoFit/>
          </a:bodyPr>
          <a:lstStyle/>
          <a:p>
            <a:pPr marL="0" indent="0">
              <a:buNone/>
            </a:pPr>
            <a:r>
              <a:rPr lang="en-US" sz="2400" dirty="0"/>
              <a:t>This challenge is about automating and securing deployments of infrastructure (</a:t>
            </a:r>
            <a:r>
              <a:rPr lang="en-US" sz="2400" dirty="0" err="1"/>
              <a:t>IaC</a:t>
            </a:r>
            <a:r>
              <a:rPr lang="en-US" sz="2400" dirty="0"/>
              <a:t>) and applications.</a:t>
            </a:r>
          </a:p>
          <a:p>
            <a:pPr marL="0" indent="0">
              <a:buNone/>
            </a:pPr>
            <a:endParaRPr lang="en-US" sz="2400" dirty="0"/>
          </a:p>
          <a:p>
            <a:pPr marL="0" indent="0">
              <a:buNone/>
            </a:pPr>
            <a:r>
              <a:rPr lang="en-US" sz="2400" dirty="0"/>
              <a:t>This challenge will require knowledge of Azure DevOps.</a:t>
            </a:r>
          </a:p>
          <a:p>
            <a:r>
              <a:rPr lang="en-US" sz="2000" dirty="0"/>
              <a:t>Note, this does not imply that a </a:t>
            </a:r>
            <a:r>
              <a:rPr lang="en-US" sz="2000" i="1" dirty="0"/>
              <a:t>developer</a:t>
            </a:r>
            <a:r>
              <a:rPr lang="en-US" sz="2000" dirty="0"/>
              <a:t> is required. Infrastructure architects should know how to construct pipelines.</a:t>
            </a:r>
          </a:p>
          <a:p>
            <a:pPr marL="0" indent="0">
              <a:buNone/>
            </a:pPr>
            <a:endParaRPr lang="en-US" sz="2400" dirty="0"/>
          </a:p>
          <a:p>
            <a:pPr marL="0" indent="0">
              <a:buNone/>
            </a:pPr>
            <a:r>
              <a:rPr lang="en-US" sz="2400" dirty="0"/>
              <a:t>The team will be required to:</a:t>
            </a:r>
            <a:endParaRPr lang="en-US" sz="1400" dirty="0"/>
          </a:p>
          <a:p>
            <a:r>
              <a:rPr lang="en-US" sz="2000" dirty="0"/>
              <a:t>Configure build and release pipelines</a:t>
            </a:r>
          </a:p>
          <a:p>
            <a:r>
              <a:rPr lang="en-US" sz="2000" dirty="0"/>
              <a:t>Configure infrastructure environment deployments via pipelines</a:t>
            </a:r>
          </a:p>
          <a:p>
            <a:r>
              <a:rPr lang="en-US" sz="2000" dirty="0"/>
              <a:t>Configure applications to be deployed via pipelines</a:t>
            </a:r>
          </a:p>
          <a:p>
            <a:r>
              <a:rPr lang="en-US" sz="2000" dirty="0"/>
              <a:t>Create necessary security gates to protect against unauthorized deployments</a:t>
            </a:r>
          </a:p>
        </p:txBody>
      </p:sp>
    </p:spTree>
    <p:extLst>
      <p:ext uri="{BB962C8B-B14F-4D97-AF65-F5344CB8AC3E}">
        <p14:creationId xmlns:p14="http://schemas.microsoft.com/office/powerpoint/2010/main" val="140444547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a:t>Challenge 2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3" y="1187450"/>
            <a:ext cx="11653837" cy="3730252"/>
          </a:xfrm>
        </p:spPr>
        <p:txBody>
          <a:bodyPr/>
          <a:lstStyle/>
          <a:p>
            <a:pPr marL="0" indent="0">
              <a:buNone/>
            </a:pPr>
            <a:r>
              <a:rPr lang="en-US" sz="2400" dirty="0"/>
              <a:t>Timing could be an issue in this challenge</a:t>
            </a:r>
          </a:p>
          <a:p>
            <a:pPr lvl="1"/>
            <a:r>
              <a:rPr lang="en-US" sz="1800" dirty="0"/>
              <a:t>Initial discovery of the VM guests on the host can take up to 15 minutes to appear</a:t>
            </a:r>
          </a:p>
          <a:p>
            <a:pPr lvl="1"/>
            <a:r>
              <a:rPr lang="en-US" sz="1800" dirty="0"/>
              <a:t>Post-MMA/dependency agent installation, it can take up to 15 minutes for telemetry to appear and the status to update in Azure Migrate</a:t>
            </a:r>
          </a:p>
          <a:p>
            <a:pPr marL="0" indent="0">
              <a:buNone/>
            </a:pPr>
            <a:endParaRPr lang="en-US" sz="2400" dirty="0"/>
          </a:p>
          <a:p>
            <a:pPr marL="0" indent="0">
              <a:buNone/>
            </a:pPr>
            <a:r>
              <a:rPr lang="en-US" sz="2400" dirty="0"/>
              <a:t>The Azure Migrate assessment should</a:t>
            </a:r>
          </a:p>
          <a:p>
            <a:pPr lvl="1"/>
            <a:r>
              <a:rPr lang="en-US" sz="1800" dirty="0"/>
              <a:t>Target the 5 primary servers for the applications</a:t>
            </a:r>
          </a:p>
          <a:p>
            <a:pPr lvl="2"/>
            <a:r>
              <a:rPr lang="en-US" sz="1400" dirty="0"/>
              <a:t>cmaapp1, cmaweb1, cmapp1, cmweb1, and cmdb1</a:t>
            </a:r>
          </a:p>
          <a:p>
            <a:pPr lvl="1"/>
            <a:r>
              <a:rPr lang="en-US" sz="1800" dirty="0"/>
              <a:t>Have a target location that matches the location of the </a:t>
            </a:r>
            <a:r>
              <a:rPr lang="en-US" sz="1800" dirty="0" err="1">
                <a:latin typeface="Segoe UI Semibold" panose="020B0702040204020203" pitchFamily="34" charset="0"/>
                <a:cs typeface="Segoe UI Semibold" panose="020B0702040204020203" pitchFamily="34" charset="0"/>
              </a:rPr>
              <a:t>azurevnet</a:t>
            </a:r>
            <a:r>
              <a:rPr lang="en-US" sz="1800" dirty="0"/>
              <a:t> in the </a:t>
            </a:r>
            <a:r>
              <a:rPr lang="en-US" sz="1800" dirty="0" err="1">
                <a:latin typeface="Segoe UI Semibold" panose="020B0702040204020203" pitchFamily="34" charset="0"/>
                <a:cs typeface="Segoe UI Semibold" panose="020B0702040204020203" pitchFamily="34" charset="0"/>
              </a:rPr>
              <a:t>openhackcloudrg</a:t>
            </a:r>
            <a:r>
              <a:rPr lang="en-US" sz="1800" dirty="0"/>
              <a:t> resource group to reflect accurate cost</a:t>
            </a:r>
          </a:p>
          <a:p>
            <a:pPr lvl="1"/>
            <a:r>
              <a:rPr lang="en-US" sz="1800" dirty="0"/>
              <a:t>Use the sizing criterion "As on-premises" (there is not enough time for a performance-based assessment)</a:t>
            </a:r>
          </a:p>
        </p:txBody>
      </p:sp>
    </p:spTree>
    <p:extLst>
      <p:ext uri="{BB962C8B-B14F-4D97-AF65-F5344CB8AC3E}">
        <p14:creationId xmlns:p14="http://schemas.microsoft.com/office/powerpoint/2010/main" val="448078546"/>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2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2154436"/>
          </a:xfrm>
        </p:spPr>
        <p:txBody>
          <a:bodyPr/>
          <a:lstStyle/>
          <a:p>
            <a:pPr marL="457200" indent="-457200">
              <a:buFont typeface="+mj-lt"/>
              <a:buAutoNum type="arabicPeriod"/>
            </a:pPr>
            <a:r>
              <a:rPr lang="en-US" sz="2000" dirty="0"/>
              <a:t>What build/release pipelines were built?</a:t>
            </a:r>
          </a:p>
          <a:p>
            <a:pPr marL="457200" indent="-457200">
              <a:buFont typeface="+mj-lt"/>
              <a:buAutoNum type="arabicPeriod"/>
            </a:pPr>
            <a:r>
              <a:rPr lang="en-US" sz="2000" dirty="0"/>
              <a:t>How are the pipelines configured? And, why?</a:t>
            </a:r>
          </a:p>
          <a:p>
            <a:pPr marL="457200" indent="-457200">
              <a:buFont typeface="+mj-lt"/>
              <a:buAutoNum type="arabicPeriod"/>
            </a:pPr>
            <a:r>
              <a:rPr lang="en-US" sz="2000" dirty="0"/>
              <a:t>What security gates were implemented?</a:t>
            </a:r>
          </a:p>
          <a:p>
            <a:pPr marL="457200" indent="-457200">
              <a:buFont typeface="+mj-lt"/>
              <a:buAutoNum type="arabicPeriod"/>
            </a:pPr>
            <a:r>
              <a:rPr lang="en-US" sz="2000" dirty="0"/>
              <a:t>How were Bicep scripts configured to restrict which SKUs can be deployed?</a:t>
            </a:r>
          </a:p>
          <a:p>
            <a:pPr marL="457200" indent="-457200">
              <a:buFont typeface="+mj-lt"/>
              <a:buAutoNum type="arabicPeriod"/>
            </a:pPr>
            <a:r>
              <a:rPr lang="en-US" sz="2000" dirty="0"/>
              <a:t>What strategies were explored for deployments?</a:t>
            </a:r>
          </a:p>
          <a:p>
            <a:pPr marL="457200" indent="-457200">
              <a:buFont typeface="+mj-lt"/>
              <a:buAutoNum type="arabicPeriod"/>
            </a:pPr>
            <a:r>
              <a:rPr lang="en-US" sz="2000" dirty="0"/>
              <a:t>How will the team progress with making changes to the environment while maintaining uptime? </a:t>
            </a:r>
          </a:p>
        </p:txBody>
      </p:sp>
    </p:spTree>
    <p:extLst>
      <p:ext uri="{BB962C8B-B14F-4D97-AF65-F5344CB8AC3E}">
        <p14:creationId xmlns:p14="http://schemas.microsoft.com/office/powerpoint/2010/main" val="176035239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8"/>
            <a:ext cx="7636932" cy="1107996"/>
          </a:xfrm>
        </p:spPr>
        <p:txBody>
          <a:bodyPr/>
          <a:lstStyle/>
          <a:p>
            <a:r>
              <a:rPr lang="en-US" dirty="0"/>
              <a:t>Challenge 3</a:t>
            </a:r>
            <a:br>
              <a:rPr lang="en-US" dirty="0"/>
            </a:br>
            <a:r>
              <a:rPr lang="en-US" dirty="0"/>
              <a:t>Planning for failure</a:t>
            </a:r>
          </a:p>
        </p:txBody>
      </p:sp>
      <p:sp>
        <p:nvSpPr>
          <p:cNvPr id="2" name="Subtitle 1">
            <a:extLst>
              <a:ext uri="{FF2B5EF4-FFF2-40B4-BE49-F238E27FC236}">
                <a16:creationId xmlns:a16="http://schemas.microsoft.com/office/drawing/2014/main" id="{E64F4485-23C4-4B8E-9986-516AEBBFC6EC}"/>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3767997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a:t>Challenge 3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3" y="1187450"/>
            <a:ext cx="11653837" cy="4801314"/>
          </a:xfrm>
        </p:spPr>
        <p:txBody>
          <a:bodyPr/>
          <a:lstStyle/>
          <a:p>
            <a:pPr marL="0" indent="0">
              <a:buNone/>
            </a:pPr>
            <a:r>
              <a:rPr lang="en-US" sz="2400" dirty="0"/>
              <a:t>This challenge centers on Business Continuity/Disaster Recovery (BCDR)</a:t>
            </a:r>
          </a:p>
          <a:p>
            <a:pPr marL="0" indent="0">
              <a:buNone/>
            </a:pPr>
            <a:endParaRPr lang="en-US" sz="2400" dirty="0"/>
          </a:p>
          <a:p>
            <a:pPr marL="0" indent="0">
              <a:buNone/>
            </a:pPr>
            <a:r>
              <a:rPr lang="en-US" sz="2400" dirty="0"/>
              <a:t>Attendees should focus on planning and monitoring the environment for uptime</a:t>
            </a:r>
          </a:p>
          <a:p>
            <a:pPr lvl="1"/>
            <a:r>
              <a:rPr lang="en-US" sz="1800" dirty="0"/>
              <a:t>Attendees will need to determine what must be monitored</a:t>
            </a:r>
          </a:p>
          <a:p>
            <a:pPr lvl="1"/>
            <a:r>
              <a:rPr lang="en-US" sz="1800" dirty="0"/>
              <a:t>Attendees will need to determine and configure conditions for alerting</a:t>
            </a:r>
          </a:p>
          <a:p>
            <a:pPr lvl="1"/>
            <a:r>
              <a:rPr lang="en-US" sz="1800" dirty="0"/>
              <a:t>Attendees will need to construct a RACI chart for determining potential impacts on the business</a:t>
            </a:r>
          </a:p>
          <a:p>
            <a:pPr marL="0" indent="0">
              <a:buNone/>
            </a:pPr>
            <a:endParaRPr lang="en-US" sz="2400" dirty="0"/>
          </a:p>
          <a:p>
            <a:pPr marL="0" indent="0">
              <a:buNone/>
            </a:pPr>
            <a:r>
              <a:rPr lang="en-US" sz="2400" dirty="0"/>
              <a:t>Attendees will need to be familiar with the following:</a:t>
            </a:r>
          </a:p>
          <a:p>
            <a:pPr lvl="1"/>
            <a:r>
              <a:rPr lang="en-US" sz="1800" dirty="0"/>
              <a:t>Azure Monitor</a:t>
            </a:r>
          </a:p>
          <a:p>
            <a:pPr lvl="1"/>
            <a:r>
              <a:rPr lang="en-US" sz="1800" dirty="0"/>
              <a:t>Log Analytics</a:t>
            </a:r>
          </a:p>
          <a:p>
            <a:pPr lvl="1"/>
            <a:r>
              <a:rPr lang="en-US" sz="1800" dirty="0"/>
              <a:t>Security Center</a:t>
            </a:r>
          </a:p>
          <a:p>
            <a:pPr lvl="1"/>
            <a:r>
              <a:rPr lang="en-US" sz="1800" dirty="0"/>
              <a:t>Sentinel</a:t>
            </a:r>
          </a:p>
          <a:p>
            <a:pPr marL="0" indent="0">
              <a:buNone/>
            </a:pPr>
            <a:endParaRPr lang="en-US" sz="1800" dirty="0"/>
          </a:p>
        </p:txBody>
      </p:sp>
    </p:spTree>
    <p:extLst>
      <p:ext uri="{BB962C8B-B14F-4D97-AF65-F5344CB8AC3E}">
        <p14:creationId xmlns:p14="http://schemas.microsoft.com/office/powerpoint/2010/main" val="295993898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3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3779496"/>
          </a:xfrm>
        </p:spPr>
        <p:txBody>
          <a:bodyPr/>
          <a:lstStyle/>
          <a:p>
            <a:pPr marL="457200" indent="-457200">
              <a:buFont typeface="+mj-lt"/>
              <a:buAutoNum type="arabicPeriod"/>
            </a:pPr>
            <a:r>
              <a:rPr lang="en-US" sz="2000" dirty="0"/>
              <a:t>What process has been determined for alerts and notifications?</a:t>
            </a:r>
          </a:p>
          <a:p>
            <a:pPr marL="457200" indent="-457200">
              <a:buFont typeface="+mj-lt"/>
              <a:buAutoNum type="arabicPeriod"/>
            </a:pPr>
            <a:r>
              <a:rPr lang="en-US" sz="2000" dirty="0"/>
              <a:t>What events have been identified and what</a:t>
            </a:r>
          </a:p>
          <a:p>
            <a:pPr marL="914400" lvl="1" indent="-457200">
              <a:buFont typeface="+mj-lt"/>
              <a:buAutoNum type="arabicPeriod"/>
            </a:pPr>
            <a:r>
              <a:rPr lang="en-US" sz="1600" dirty="0"/>
              <a:t>is the criticality and business impact of each?</a:t>
            </a:r>
          </a:p>
          <a:p>
            <a:pPr marL="914400" lvl="1" indent="-457200">
              <a:buFont typeface="+mj-lt"/>
              <a:buAutoNum type="arabicPeriod"/>
            </a:pPr>
            <a:r>
              <a:rPr lang="en-US" sz="1600" dirty="0"/>
              <a:t>are the responsible parties?</a:t>
            </a:r>
          </a:p>
          <a:p>
            <a:pPr marL="914400" lvl="1" indent="-457200">
              <a:buFont typeface="+mj-lt"/>
              <a:buAutoNum type="arabicPeriod"/>
            </a:pPr>
            <a:r>
              <a:rPr lang="en-US" sz="1600" dirty="0"/>
              <a:t>are the appropriate remediation steps?</a:t>
            </a:r>
          </a:p>
          <a:p>
            <a:pPr marL="457200" indent="-457200">
              <a:buFont typeface="+mj-lt"/>
              <a:buAutoNum type="arabicPeriod"/>
            </a:pPr>
            <a:r>
              <a:rPr lang="en-US" sz="2000" dirty="0"/>
              <a:t>What alerts have been configured? Why the specific alerts?</a:t>
            </a:r>
          </a:p>
          <a:p>
            <a:pPr marL="457200" indent="-457200">
              <a:buFont typeface="+mj-lt"/>
              <a:buAutoNum type="arabicPeriod"/>
            </a:pPr>
            <a:r>
              <a:rPr lang="en-US" sz="2000" dirty="0"/>
              <a:t>What is the determined BCDR strategy?</a:t>
            </a:r>
          </a:p>
          <a:p>
            <a:pPr marL="457200" indent="-457200">
              <a:buFont typeface="+mj-lt"/>
              <a:buAutoNum type="arabicPeriod"/>
            </a:pPr>
            <a:r>
              <a:rPr lang="en-US" sz="2000" dirty="0"/>
              <a:t>Is the resulting infrastructure meet the 99.99% SLA?</a:t>
            </a:r>
          </a:p>
          <a:p>
            <a:pPr marL="457200" indent="-457200">
              <a:buFont typeface="+mj-lt"/>
              <a:buAutoNum type="arabicPeriod"/>
            </a:pPr>
            <a:r>
              <a:rPr lang="en-US" sz="2000" dirty="0"/>
              <a:t>Has a hot-hot, multi-region implementation been successfully deployed?</a:t>
            </a:r>
          </a:p>
          <a:p>
            <a:pPr marL="457200" indent="-457200">
              <a:buFont typeface="+mj-lt"/>
              <a:buAutoNum type="arabicPeriod"/>
            </a:pPr>
            <a:r>
              <a:rPr lang="en-US" sz="2000" dirty="0"/>
              <a:t>Does the RTO and RPO meet or exceed the desired SLA?</a:t>
            </a:r>
          </a:p>
          <a:p>
            <a:pPr marL="457200" indent="-457200">
              <a:buFont typeface="+mj-lt"/>
              <a:buAutoNum type="arabicPeriod"/>
            </a:pPr>
            <a:r>
              <a:rPr lang="en-US" sz="2000" dirty="0"/>
              <a:t>Has a RACI chart been constructed?</a:t>
            </a:r>
          </a:p>
        </p:txBody>
      </p:sp>
    </p:spTree>
    <p:extLst>
      <p:ext uri="{BB962C8B-B14F-4D97-AF65-F5344CB8AC3E}">
        <p14:creationId xmlns:p14="http://schemas.microsoft.com/office/powerpoint/2010/main" val="85051619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752A24B-209A-4C87-BF95-D8E2BFE5C823}"/>
              </a:ext>
            </a:extLst>
          </p:cNvPr>
          <p:cNvSpPr>
            <a:spLocks noGrp="1"/>
          </p:cNvSpPr>
          <p:nvPr>
            <p:ph type="title"/>
          </p:nvPr>
        </p:nvSpPr>
        <p:spPr>
          <a:xfrm>
            <a:off x="1973034" y="1715934"/>
            <a:ext cx="7638852" cy="430887"/>
          </a:xfrm>
        </p:spPr>
        <p:txBody>
          <a:bodyPr/>
          <a:lstStyle/>
          <a:p>
            <a:r>
              <a:rPr lang="en-US" sz="2800" dirty="0"/>
              <a:t>Microsoft Azure Well-Architected Framework</a:t>
            </a:r>
          </a:p>
        </p:txBody>
      </p:sp>
      <p:sp>
        <p:nvSpPr>
          <p:cNvPr id="4" name="TextBox 3">
            <a:extLst>
              <a:ext uri="{FF2B5EF4-FFF2-40B4-BE49-F238E27FC236}">
                <a16:creationId xmlns:a16="http://schemas.microsoft.com/office/drawing/2014/main" id="{8D4B6331-884D-4659-A249-58AAA9D5F671}"/>
              </a:ext>
            </a:extLst>
          </p:cNvPr>
          <p:cNvSpPr txBox="1"/>
          <p:nvPr/>
        </p:nvSpPr>
        <p:spPr>
          <a:xfrm>
            <a:off x="1912874" y="2242356"/>
            <a:ext cx="7224985" cy="4093428"/>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prstClr val="white"/>
                </a:solidFill>
                <a:latin typeface="Segoe UI Semilight"/>
              </a:rPr>
              <a:t>Become familiar with the benefits and the scope of the Microsoft Azure Well-Architected Framework’s pillars: cost optimization, operational excellence, performance efficiency, reliability, security.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Segoe UI Semiligh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prstClr val="white"/>
                </a:solidFill>
                <a:latin typeface="Segoe UI Semilight"/>
              </a:rPr>
              <a:t>Apply the Microsoft Azure Well-Architected Framework to a workload using the </a:t>
            </a:r>
            <a:r>
              <a:rPr lang="en-US" sz="2000" i="1" dirty="0">
                <a:solidFill>
                  <a:prstClr val="white"/>
                </a:solidFill>
                <a:latin typeface="Segoe UI Semilight"/>
              </a:rPr>
              <a:t>ACHIEVE</a:t>
            </a:r>
            <a:r>
              <a:rPr lang="en-US" sz="2000" dirty="0">
                <a:solidFill>
                  <a:prstClr val="white"/>
                </a:solidFill>
                <a:latin typeface="Segoe UI Semilight"/>
              </a:rPr>
              <a:t> method: assess, consider, hypothesize, improve, validate</a:t>
            </a:r>
            <a:endParaRPr kumimoji="0" lang="en-US" sz="2000" b="0" i="0" u="none" strike="noStrike" kern="1200" cap="none" spc="0" normalizeH="0" baseline="0" noProof="0" dirty="0">
              <a:ln>
                <a:noFill/>
              </a:ln>
              <a:solidFill>
                <a:prstClr val="white"/>
              </a:solidFill>
              <a:effectLst/>
              <a:uLnTx/>
              <a:uFillTx/>
              <a:latin typeface="Segoe UI Semiligh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Segoe UI Semiligh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Segoe UI Semilight"/>
                <a:ea typeface="+mn-ea"/>
                <a:cs typeface="+mn-cs"/>
              </a:rPr>
              <a:t>Effectively communicate the Microsoft Azure Well-Architected Framework and become equipped for delivering assessments for the Microsoft Azure Well-Architected Framework and Go-Live.</a:t>
            </a:r>
          </a:p>
        </p:txBody>
      </p:sp>
      <p:sp>
        <p:nvSpPr>
          <p:cNvPr id="9" name="TextBox 8">
            <a:extLst>
              <a:ext uri="{FF2B5EF4-FFF2-40B4-BE49-F238E27FC236}">
                <a16:creationId xmlns:a16="http://schemas.microsoft.com/office/drawing/2014/main" id="{264981F1-3CD8-431A-90FB-DC5A6BF42DDE}"/>
              </a:ext>
            </a:extLst>
          </p:cNvPr>
          <p:cNvSpPr txBox="1"/>
          <p:nvPr/>
        </p:nvSpPr>
        <p:spPr>
          <a:xfrm>
            <a:off x="9258007" y="240804"/>
            <a:ext cx="2933994" cy="43088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Technologies</a:t>
            </a:r>
          </a:p>
        </p:txBody>
      </p:sp>
      <p:sp>
        <p:nvSpPr>
          <p:cNvPr id="11" name="TextBox 10">
            <a:extLst>
              <a:ext uri="{FF2B5EF4-FFF2-40B4-BE49-F238E27FC236}">
                <a16:creationId xmlns:a16="http://schemas.microsoft.com/office/drawing/2014/main" id="{61F779EE-1EE5-4542-924F-21D9918B86AF}"/>
              </a:ext>
            </a:extLst>
          </p:cNvPr>
          <p:cNvSpPr txBox="1"/>
          <p:nvPr/>
        </p:nvSpPr>
        <p:spPr>
          <a:xfrm>
            <a:off x="9258006" y="797397"/>
            <a:ext cx="2933994" cy="5062924"/>
          </a:xfrm>
          <a:prstGeom prst="rect">
            <a:avLst/>
          </a:prstGeom>
          <a:noFill/>
        </p:spPr>
        <p:txBody>
          <a:bodyPr wrap="square">
            <a:spAutoFit/>
          </a:bodyPr>
          <a:lstStyle/>
          <a:p>
            <a:pPr marL="404812" lvl="0" indent="-285750" defTabSz="914367">
              <a:buClr>
                <a:srgbClr val="2176BC"/>
              </a:buClr>
              <a:buSzPct val="111000"/>
              <a:buFont typeface="Segoe UI" panose="020B0502040204020203" pitchFamily="34" charset="0"/>
              <a:buChar char="○"/>
            </a:pPr>
            <a:r>
              <a:rPr lang="en-US" sz="1700" dirty="0">
                <a:solidFill>
                  <a:srgbClr val="FFFFFF"/>
                </a:solidFill>
                <a:latin typeface="Segoe UI" panose="020B0502040204020203" pitchFamily="34" charset="0"/>
                <a:cs typeface="Segoe UI" panose="020B0502040204020203" pitchFamily="34" charset="0"/>
              </a:rPr>
              <a:t>Azure DevOps</a:t>
            </a:r>
          </a:p>
          <a:p>
            <a:pPr marL="404812" lvl="0" indent="-285750" defTabSz="914367">
              <a:buClr>
                <a:srgbClr val="2176BC"/>
              </a:buClr>
              <a:buSzPct val="111000"/>
              <a:buFont typeface="Segoe UI" panose="020B0502040204020203" pitchFamily="34" charset="0"/>
              <a:buChar char="○"/>
            </a:pPr>
            <a:r>
              <a:rPr lang="en-US" sz="1700" dirty="0">
                <a:solidFill>
                  <a:srgbClr val="FFFFFF"/>
                </a:solidFill>
                <a:latin typeface="Segoe UI" panose="020B0502040204020203" pitchFamily="34" charset="0"/>
                <a:cs typeface="Segoe UI" panose="020B0502040204020203" pitchFamily="34" charset="0"/>
              </a:rPr>
              <a:t>Azure Bicep/ARM Templates</a:t>
            </a:r>
          </a:p>
          <a:p>
            <a:pPr marL="404812" lvl="0" indent="-285750" defTabSz="914367">
              <a:buClr>
                <a:srgbClr val="2176BC"/>
              </a:buClr>
              <a:buSzPct val="111000"/>
              <a:buFont typeface="Segoe UI" panose="020B0502040204020203" pitchFamily="34" charset="0"/>
              <a:buChar char="○"/>
            </a:pPr>
            <a:r>
              <a:rPr lang="en-US" sz="1700" dirty="0">
                <a:solidFill>
                  <a:srgbClr val="FFFFFF"/>
                </a:solidFill>
                <a:latin typeface="Segoe UI" panose="020B0502040204020203" pitchFamily="34" charset="0"/>
                <a:cs typeface="Segoe UI" panose="020B0502040204020203" pitchFamily="34" charset="0"/>
              </a:rPr>
              <a:t>Azure Key Vault</a:t>
            </a:r>
          </a:p>
          <a:p>
            <a:pPr marL="404812" lvl="0" indent="-285750" defTabSz="914367">
              <a:buClr>
                <a:srgbClr val="2176BC"/>
              </a:buClr>
              <a:buSzPct val="111000"/>
              <a:buFont typeface="Segoe UI" panose="020B0502040204020203" pitchFamily="34" charset="0"/>
              <a:buChar char="○"/>
            </a:pPr>
            <a:r>
              <a:rPr lang="en-US" sz="1700" dirty="0">
                <a:solidFill>
                  <a:srgbClr val="FFFFFF"/>
                </a:solidFill>
                <a:latin typeface="Segoe UI" panose="020B0502040204020203" pitchFamily="34" charset="0"/>
                <a:cs typeface="Segoe UI" panose="020B0502040204020203" pitchFamily="34" charset="0"/>
              </a:rPr>
              <a:t>Azure Traffic Manager</a:t>
            </a:r>
          </a:p>
          <a:p>
            <a:pPr marL="404812" lvl="0" indent="-285750" defTabSz="914367">
              <a:buClr>
                <a:srgbClr val="2176BC"/>
              </a:buClr>
              <a:buSzPct val="111000"/>
              <a:buFont typeface="Segoe UI" panose="020B0502040204020203" pitchFamily="34" charset="0"/>
              <a:buChar char="○"/>
            </a:pPr>
            <a:r>
              <a:rPr lang="en-US" sz="1700" dirty="0">
                <a:solidFill>
                  <a:srgbClr val="FFFFFF"/>
                </a:solidFill>
                <a:latin typeface="Segoe UI" panose="020B0502040204020203" pitchFamily="34" charset="0"/>
                <a:cs typeface="Segoe UI" panose="020B0502040204020203" pitchFamily="34" charset="0"/>
              </a:rPr>
              <a:t>Azure Virtual Machines</a:t>
            </a:r>
          </a:p>
          <a:p>
            <a:pPr marL="404812" lvl="0" indent="-285750" defTabSz="914367">
              <a:buClr>
                <a:srgbClr val="2176BC"/>
              </a:buClr>
              <a:buSzPct val="111000"/>
              <a:buFont typeface="Segoe UI" panose="020B0502040204020203" pitchFamily="34" charset="0"/>
              <a:buChar char="○"/>
            </a:pPr>
            <a:r>
              <a:rPr lang="en-US" sz="1700" noProof="0" dirty="0">
                <a:solidFill>
                  <a:srgbClr val="FFFFFF"/>
                </a:solidFill>
                <a:latin typeface="Segoe UI" panose="020B0502040204020203" pitchFamily="34" charset="0"/>
                <a:cs typeface="Segoe UI" panose="020B0502040204020203" pitchFamily="34" charset="0"/>
              </a:rPr>
              <a:t>Azure App Service</a:t>
            </a:r>
          </a:p>
          <a:p>
            <a:pPr marL="404812" lvl="0" indent="-285750" defTabSz="914367">
              <a:buClr>
                <a:srgbClr val="2176BC"/>
              </a:buClr>
              <a:buSzPct val="111000"/>
              <a:buFont typeface="Segoe UI" panose="020B0502040204020203" pitchFamily="34" charset="0"/>
              <a:buChar char="○"/>
            </a:pPr>
            <a:r>
              <a:rPr kumimoji="0" lang="en-US" sz="1700" b="0" i="0" u="none" strike="noStrike" kern="1200" cap="none" spc="0" normalizeH="0" baseline="0" dirty="0">
                <a:ln>
                  <a:noFill/>
                </a:ln>
                <a:solidFill>
                  <a:srgbClr val="FFFFFF"/>
                </a:solidFill>
                <a:effectLst/>
                <a:uLnTx/>
                <a:uFillTx/>
                <a:latin typeface="Segoe UI" panose="020B0502040204020203" pitchFamily="34" charset="0"/>
                <a:cs typeface="Segoe UI" panose="020B0502040204020203" pitchFamily="34" charset="0"/>
              </a:rPr>
              <a:t>Azure</a:t>
            </a:r>
            <a:r>
              <a:rPr kumimoji="0" lang="en-US" sz="1700" b="0" i="0" u="none" strike="noStrike" kern="1200" cap="none" spc="0" normalizeH="0" dirty="0">
                <a:ln>
                  <a:noFill/>
                </a:ln>
                <a:solidFill>
                  <a:srgbClr val="FFFFFF"/>
                </a:solidFill>
                <a:effectLst/>
                <a:uLnTx/>
                <a:uFillTx/>
                <a:latin typeface="Segoe UI" panose="020B0502040204020203" pitchFamily="34" charset="0"/>
                <a:cs typeface="Segoe UI" panose="020B0502040204020203" pitchFamily="34" charset="0"/>
              </a:rPr>
              <a:t> SQL</a:t>
            </a:r>
          </a:p>
          <a:p>
            <a:pPr marL="404812" lvl="0" indent="-285750" defTabSz="914367">
              <a:buClr>
                <a:srgbClr val="2176BC"/>
              </a:buClr>
              <a:buSzPct val="111000"/>
              <a:buFont typeface="Segoe UI" panose="020B0502040204020203" pitchFamily="34" charset="0"/>
              <a:buChar char="○"/>
            </a:pPr>
            <a:r>
              <a:rPr lang="en-US" sz="1700" baseline="0" noProof="0" dirty="0">
                <a:solidFill>
                  <a:srgbClr val="FFFFFF"/>
                </a:solidFill>
                <a:latin typeface="Segoe UI" panose="020B0502040204020203" pitchFamily="34" charset="0"/>
                <a:cs typeface="Segoe UI" panose="020B0502040204020203" pitchFamily="34" charset="0"/>
              </a:rPr>
              <a:t>Azure</a:t>
            </a:r>
            <a:r>
              <a:rPr lang="en-US" sz="1700" noProof="0" dirty="0">
                <a:solidFill>
                  <a:srgbClr val="FFFFFF"/>
                </a:solidFill>
                <a:latin typeface="Segoe UI" panose="020B0502040204020203" pitchFamily="34" charset="0"/>
                <a:cs typeface="Segoe UI" panose="020B0502040204020203" pitchFamily="34" charset="0"/>
              </a:rPr>
              <a:t> Load Balancer</a:t>
            </a:r>
          </a:p>
          <a:p>
            <a:pPr marL="404812" lvl="0" indent="-285750" defTabSz="914367">
              <a:buClr>
                <a:srgbClr val="2176BC"/>
              </a:buClr>
              <a:buSzPct val="111000"/>
              <a:buFont typeface="Segoe UI" panose="020B0502040204020203" pitchFamily="34" charset="0"/>
              <a:buChar char="○"/>
            </a:pPr>
            <a:r>
              <a:rPr kumimoji="0" lang="en-US" sz="1700" b="0" i="0" u="none" strike="noStrike" kern="1200" cap="none" spc="0" normalizeH="0" baseline="0" dirty="0">
                <a:ln>
                  <a:noFill/>
                </a:ln>
                <a:solidFill>
                  <a:srgbClr val="FFFFFF"/>
                </a:solidFill>
                <a:effectLst/>
                <a:uLnTx/>
                <a:uFillTx/>
                <a:latin typeface="Segoe UI" panose="020B0502040204020203" pitchFamily="34" charset="0"/>
                <a:cs typeface="Segoe UI" panose="020B0502040204020203" pitchFamily="34" charset="0"/>
              </a:rPr>
              <a:t>Azure</a:t>
            </a:r>
            <a:r>
              <a:rPr kumimoji="0" lang="en-US" sz="1700" b="0" i="0" u="none" strike="noStrike" kern="1200" cap="none" spc="0" normalizeH="0" dirty="0">
                <a:ln>
                  <a:noFill/>
                </a:ln>
                <a:solidFill>
                  <a:srgbClr val="FFFFFF"/>
                </a:solidFill>
                <a:effectLst/>
                <a:uLnTx/>
                <a:uFillTx/>
                <a:latin typeface="Segoe UI" panose="020B0502040204020203" pitchFamily="34" charset="0"/>
                <a:cs typeface="Segoe UI" panose="020B0502040204020203" pitchFamily="34" charset="0"/>
              </a:rPr>
              <a:t> Application Gateway – WAF v2</a:t>
            </a:r>
          </a:p>
          <a:p>
            <a:pPr marL="404812" lvl="0" indent="-285750" defTabSz="914367">
              <a:buClr>
                <a:srgbClr val="2176BC"/>
              </a:buClr>
              <a:buSzPct val="111000"/>
              <a:buFont typeface="Segoe UI" panose="020B0502040204020203" pitchFamily="34" charset="0"/>
              <a:buChar char="○"/>
            </a:pPr>
            <a:r>
              <a:rPr kumimoji="0" lang="en-US" sz="1700" b="0" i="0" u="none" strike="noStrike" kern="1200" cap="none" spc="0" normalizeH="0" dirty="0">
                <a:ln>
                  <a:noFill/>
                </a:ln>
                <a:solidFill>
                  <a:srgbClr val="FFFFFF"/>
                </a:solidFill>
                <a:effectLst/>
                <a:uLnTx/>
                <a:uFillTx/>
                <a:latin typeface="Segoe UI" panose="020B0502040204020203" pitchFamily="34" charset="0"/>
                <a:cs typeface="Segoe UI" panose="020B0502040204020203" pitchFamily="34" charset="0"/>
              </a:rPr>
              <a:t>Azure Cost Management</a:t>
            </a:r>
          </a:p>
          <a:p>
            <a:pPr marL="404812" lvl="0" indent="-285750" defTabSz="914367">
              <a:buClr>
                <a:srgbClr val="2176BC"/>
              </a:buClr>
              <a:buSzPct val="111000"/>
              <a:buFont typeface="Segoe UI" panose="020B0502040204020203" pitchFamily="34" charset="0"/>
              <a:buChar char="○"/>
            </a:pPr>
            <a:r>
              <a:rPr lang="en-US" sz="1700" baseline="0" noProof="0" dirty="0">
                <a:solidFill>
                  <a:srgbClr val="FFFFFF"/>
                </a:solidFill>
                <a:latin typeface="Segoe UI" panose="020B0502040204020203" pitchFamily="34" charset="0"/>
                <a:cs typeface="Segoe UI" panose="020B0502040204020203" pitchFamily="34" charset="0"/>
              </a:rPr>
              <a:t>Azure </a:t>
            </a:r>
            <a:r>
              <a:rPr lang="en-US" sz="1700" baseline="0" noProof="0" dirty="0" err="1">
                <a:solidFill>
                  <a:srgbClr val="FFFFFF"/>
                </a:solidFill>
                <a:latin typeface="Segoe UI" panose="020B0502040204020203" pitchFamily="34" charset="0"/>
                <a:cs typeface="Segoe UI" panose="020B0502040204020203" pitchFamily="34" charset="0"/>
              </a:rPr>
              <a:t>vNets</a:t>
            </a:r>
            <a:endParaRPr lang="en-US" sz="1700" baseline="0" noProof="0" dirty="0">
              <a:solidFill>
                <a:srgbClr val="FFFFFF"/>
              </a:solidFill>
              <a:latin typeface="Segoe UI" panose="020B0502040204020203" pitchFamily="34" charset="0"/>
              <a:cs typeface="Segoe UI" panose="020B0502040204020203" pitchFamily="34" charset="0"/>
            </a:endParaRPr>
          </a:p>
          <a:p>
            <a:pPr marL="404812" lvl="0" indent="-285750" defTabSz="914367">
              <a:buClr>
                <a:srgbClr val="2176BC"/>
              </a:buClr>
              <a:buSzPct val="111000"/>
              <a:buFont typeface="Segoe UI" panose="020B0502040204020203" pitchFamily="34" charset="0"/>
              <a:buChar char="○"/>
            </a:pPr>
            <a:r>
              <a:rPr kumimoji="0" lang="en-US" sz="1700" b="0" i="0" u="none" strike="noStrike" kern="1200" cap="none" spc="0" normalizeH="0" dirty="0">
                <a:ln>
                  <a:noFill/>
                </a:ln>
                <a:solidFill>
                  <a:srgbClr val="FFFFFF"/>
                </a:solidFill>
                <a:effectLst/>
                <a:uLnTx/>
                <a:uFillTx/>
                <a:latin typeface="Segoe UI" panose="020B0502040204020203" pitchFamily="34" charset="0"/>
                <a:cs typeface="Segoe UI" panose="020B0502040204020203" pitchFamily="34" charset="0"/>
              </a:rPr>
              <a:t>Azure Private Endpoints</a:t>
            </a:r>
          </a:p>
          <a:p>
            <a:pPr marL="404812" lvl="0" indent="-285750" defTabSz="914367">
              <a:buClr>
                <a:srgbClr val="2176BC"/>
              </a:buClr>
              <a:buSzPct val="111000"/>
              <a:buFont typeface="Segoe UI" panose="020B0502040204020203" pitchFamily="34" charset="0"/>
              <a:buChar char="○"/>
            </a:pPr>
            <a:r>
              <a:rPr lang="en-US" sz="1700" baseline="0" noProof="0" dirty="0">
                <a:solidFill>
                  <a:srgbClr val="FFFFFF"/>
                </a:solidFill>
                <a:latin typeface="Segoe UI" panose="020B0502040204020203" pitchFamily="34" charset="0"/>
                <a:cs typeface="Segoe UI" panose="020B0502040204020203" pitchFamily="34" charset="0"/>
              </a:rPr>
              <a:t>Azure</a:t>
            </a:r>
            <a:r>
              <a:rPr lang="en-US" sz="1700" noProof="0" dirty="0">
                <a:solidFill>
                  <a:srgbClr val="FFFFFF"/>
                </a:solidFill>
                <a:latin typeface="Segoe UI" panose="020B0502040204020203" pitchFamily="34" charset="0"/>
                <a:cs typeface="Segoe UI" panose="020B0502040204020203" pitchFamily="34" charset="0"/>
              </a:rPr>
              <a:t> Monitor</a:t>
            </a:r>
          </a:p>
          <a:p>
            <a:pPr marL="404812" lvl="0" indent="-285750" defTabSz="914367">
              <a:buClr>
                <a:srgbClr val="2176BC"/>
              </a:buClr>
              <a:buSzPct val="111000"/>
              <a:buFont typeface="Segoe UI" panose="020B0502040204020203" pitchFamily="34" charset="0"/>
              <a:buChar char="○"/>
            </a:pPr>
            <a:r>
              <a:rPr kumimoji="0" lang="en-US" sz="1700" b="0" i="0" u="none" strike="noStrike" kern="1200" cap="none" spc="0" normalizeH="0" baseline="0" dirty="0">
                <a:ln>
                  <a:noFill/>
                </a:ln>
                <a:solidFill>
                  <a:srgbClr val="FFFFFF"/>
                </a:solidFill>
                <a:effectLst/>
                <a:uLnTx/>
                <a:uFillTx/>
                <a:latin typeface="Segoe UI" panose="020B0502040204020203" pitchFamily="34" charset="0"/>
                <a:cs typeface="Segoe UI" panose="020B0502040204020203" pitchFamily="34" charset="0"/>
              </a:rPr>
              <a:t>Azure</a:t>
            </a:r>
            <a:r>
              <a:rPr kumimoji="0" lang="en-US" sz="1700" b="0" i="0" u="none" strike="noStrike" kern="1200" cap="none" spc="0" normalizeH="0" dirty="0">
                <a:ln>
                  <a:noFill/>
                </a:ln>
                <a:solidFill>
                  <a:srgbClr val="FFFFFF"/>
                </a:solidFill>
                <a:effectLst/>
                <a:uLnTx/>
                <a:uFillTx/>
                <a:latin typeface="Segoe UI" panose="020B0502040204020203" pitchFamily="34" charset="0"/>
                <a:cs typeface="Segoe UI" panose="020B0502040204020203" pitchFamily="34" charset="0"/>
              </a:rPr>
              <a:t> Defender</a:t>
            </a:r>
          </a:p>
          <a:p>
            <a:pPr marL="404812" lvl="0" indent="-285750" defTabSz="914367">
              <a:buClr>
                <a:srgbClr val="2176BC"/>
              </a:buClr>
              <a:buSzPct val="111000"/>
              <a:buFont typeface="Segoe UI" panose="020B0502040204020203" pitchFamily="34" charset="0"/>
              <a:buChar char="○"/>
            </a:pPr>
            <a:r>
              <a:rPr lang="en-US" sz="1700" baseline="0" noProof="0" dirty="0">
                <a:solidFill>
                  <a:srgbClr val="FFFFFF"/>
                </a:solidFill>
                <a:latin typeface="Segoe UI" panose="020B0502040204020203" pitchFamily="34" charset="0"/>
                <a:cs typeface="Segoe UI" panose="020B0502040204020203" pitchFamily="34" charset="0"/>
              </a:rPr>
              <a:t>Azure</a:t>
            </a:r>
            <a:r>
              <a:rPr lang="en-US" sz="1700" noProof="0" dirty="0">
                <a:solidFill>
                  <a:srgbClr val="FFFFFF"/>
                </a:solidFill>
                <a:latin typeface="Segoe UI" panose="020B0502040204020203" pitchFamily="34" charset="0"/>
                <a:cs typeface="Segoe UI" panose="020B0502040204020203" pitchFamily="34" charset="0"/>
              </a:rPr>
              <a:t> Sentinel</a:t>
            </a:r>
          </a:p>
          <a:p>
            <a:pPr marL="404812" lvl="0" indent="-285750" defTabSz="914367">
              <a:buClr>
                <a:srgbClr val="2176BC"/>
              </a:buClr>
              <a:buSzPct val="111000"/>
              <a:buFont typeface="Segoe UI" panose="020B0502040204020203" pitchFamily="34" charset="0"/>
              <a:buChar char="○"/>
            </a:pPr>
            <a:r>
              <a:rPr kumimoji="0" lang="en-US" sz="1700" b="0" i="0" u="none" strike="noStrike" kern="1200" cap="none" spc="0" normalizeH="0" baseline="0" dirty="0">
                <a:ln>
                  <a:noFill/>
                </a:ln>
                <a:solidFill>
                  <a:srgbClr val="FFFFFF"/>
                </a:solidFill>
                <a:effectLst/>
                <a:uLnTx/>
                <a:uFillTx/>
                <a:latin typeface="Segoe UI" panose="020B0502040204020203" pitchFamily="34" charset="0"/>
                <a:cs typeface="Segoe UI" panose="020B0502040204020203" pitchFamily="34" charset="0"/>
              </a:rPr>
              <a:t>Grafana</a:t>
            </a:r>
            <a:endParaRPr kumimoji="0" lang="en-US" sz="1700" b="0" i="0" u="none" strike="noStrike" kern="1200" cap="none" spc="0" normalizeH="0" baseline="0" noProof="0" dirty="0">
              <a:ln>
                <a:noFill/>
              </a:ln>
              <a:solidFill>
                <a:srgbClr val="FFFFFF"/>
              </a:solidFill>
              <a:effectLst/>
              <a:uLnTx/>
              <a:uFillTx/>
              <a:latin typeface="Segoe UI" panose="020B0502040204020203" pitchFamily="34" charset="0"/>
              <a:cs typeface="Segoe UI" panose="020B0502040204020203" pitchFamily="34" charset="0"/>
            </a:endParaRPr>
          </a:p>
        </p:txBody>
      </p:sp>
      <p:cxnSp>
        <p:nvCxnSpPr>
          <p:cNvPr id="13" name="Straight Connector 12">
            <a:extLst>
              <a:ext uri="{FF2B5EF4-FFF2-40B4-BE49-F238E27FC236}">
                <a16:creationId xmlns:a16="http://schemas.microsoft.com/office/drawing/2014/main" id="{1521A934-F052-44EA-9D79-E835CBFE86DA}"/>
              </a:ext>
            </a:extLst>
          </p:cNvPr>
          <p:cNvCxnSpPr/>
          <p:nvPr/>
        </p:nvCxnSpPr>
        <p:spPr>
          <a:xfrm>
            <a:off x="9228012" y="0"/>
            <a:ext cx="0" cy="6858000"/>
          </a:xfrm>
          <a:prstGeom prst="line">
            <a:avLst/>
          </a:prstGeom>
          <a:ln w="19050">
            <a:solidFill>
              <a:srgbClr val="2176B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6012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200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ppt_x"/>
                                          </p:val>
                                        </p:tav>
                                        <p:tav tm="100000">
                                          <p:val>
                                            <p:strVal val="#ppt_x"/>
                                          </p:val>
                                        </p:tav>
                                      </p:tavLst>
                                    </p:anim>
                                    <p:anim calcmode="lin" valueType="num">
                                      <p:cBhvr additive="base">
                                        <p:cTn id="8" dur="10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3000"/>
                            </p:stCondLst>
                            <p:childTnLst>
                              <p:par>
                                <p:cTn id="10" presetID="1" presetClass="entr" presetSubtype="0" fill="hold" grpId="0" nodeType="afterEffect">
                                  <p:stCondLst>
                                    <p:cond delay="1000"/>
                                  </p:stCondLst>
                                  <p:childTnLst>
                                    <p:set>
                                      <p:cBhvr>
                                        <p:cTn id="11" dur="1" fill="hold">
                                          <p:stCondLst>
                                            <p:cond delay="0"/>
                                          </p:stCondLst>
                                        </p:cTn>
                                        <p:tgtEl>
                                          <p:spTgt spid="9"/>
                                        </p:tgtEl>
                                        <p:attrNameLst>
                                          <p:attrName>style.visibility</p:attrName>
                                        </p:attrNameLst>
                                      </p:cBhvr>
                                      <p:to>
                                        <p:strVal val="visible"/>
                                      </p:to>
                                    </p:set>
                                  </p:childTnLst>
                                </p:cTn>
                              </p:par>
                            </p:childTnLst>
                          </p:cTn>
                        </p:par>
                        <p:par>
                          <p:cTn id="12" fill="hold">
                            <p:stCondLst>
                              <p:cond delay="4000"/>
                            </p:stCondLst>
                            <p:childTnLst>
                              <p:par>
                                <p:cTn id="13" presetID="2" presetClass="entr" presetSubtype="4" fill="hold" grpId="0" nodeType="afterEffect">
                                  <p:stCondLst>
                                    <p:cond delay="500"/>
                                  </p:stCondLst>
                                  <p:childTnLst>
                                    <p:set>
                                      <p:cBhvr>
                                        <p:cTn id="14" dur="1" fill="hold">
                                          <p:stCondLst>
                                            <p:cond delay="0"/>
                                          </p:stCondLst>
                                        </p:cTn>
                                        <p:tgtEl>
                                          <p:spTgt spid="11">
                                            <p:txEl>
                                              <p:pRg st="0" end="0"/>
                                            </p:txEl>
                                          </p:spTgt>
                                        </p:tgtEl>
                                        <p:attrNameLst>
                                          <p:attrName>style.visibility</p:attrName>
                                        </p:attrNameLst>
                                      </p:cBhvr>
                                      <p:to>
                                        <p:strVal val="visible"/>
                                      </p:to>
                                    </p:set>
                                    <p:anim calcmode="lin" valueType="num">
                                      <p:cBhvr additive="base">
                                        <p:cTn id="15"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500"/>
                                  </p:stCondLst>
                                  <p:childTnLst>
                                    <p:set>
                                      <p:cBhvr>
                                        <p:cTn id="20" dur="1" fill="hold">
                                          <p:stCondLst>
                                            <p:cond delay="0"/>
                                          </p:stCondLst>
                                        </p:cTn>
                                        <p:tgtEl>
                                          <p:spTgt spid="11">
                                            <p:txEl>
                                              <p:pRg st="1" end="1"/>
                                            </p:txEl>
                                          </p:spTgt>
                                        </p:tgtEl>
                                        <p:attrNameLst>
                                          <p:attrName>style.visibility</p:attrName>
                                        </p:attrNameLst>
                                      </p:cBhvr>
                                      <p:to>
                                        <p:strVal val="visible"/>
                                      </p:to>
                                    </p:set>
                                    <p:anim calcmode="lin" valueType="num">
                                      <p:cBhvr additive="base">
                                        <p:cTn id="21" dur="500" fill="hold"/>
                                        <p:tgtEl>
                                          <p:spTgt spid="11">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500"/>
                                  </p:stCondLst>
                                  <p:childTnLst>
                                    <p:set>
                                      <p:cBhvr>
                                        <p:cTn id="26" dur="1" fill="hold">
                                          <p:stCondLst>
                                            <p:cond delay="0"/>
                                          </p:stCondLst>
                                        </p:cTn>
                                        <p:tgtEl>
                                          <p:spTgt spid="11">
                                            <p:txEl>
                                              <p:pRg st="2" end="2"/>
                                            </p:txEl>
                                          </p:spTgt>
                                        </p:tgtEl>
                                        <p:attrNameLst>
                                          <p:attrName>style.visibility</p:attrName>
                                        </p:attrNameLst>
                                      </p:cBhvr>
                                      <p:to>
                                        <p:strVal val="visible"/>
                                      </p:to>
                                    </p:set>
                                    <p:anim calcmode="lin" valueType="num">
                                      <p:cBhvr additive="base">
                                        <p:cTn id="27" dur="500" fill="hold"/>
                                        <p:tgtEl>
                                          <p:spTgt spid="11">
                                            <p:txEl>
                                              <p:pRg st="2" end="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1">
                                            <p:txEl>
                                              <p:pRg st="2" end="2"/>
                                            </p:txEl>
                                          </p:spTgt>
                                        </p:tgtEl>
                                        <p:attrNameLst>
                                          <p:attrName>ppt_y</p:attrName>
                                        </p:attrNameLst>
                                      </p:cBhvr>
                                      <p:tavLst>
                                        <p:tav tm="0">
                                          <p:val>
                                            <p:strVal val="1+#ppt_h/2"/>
                                          </p:val>
                                        </p:tav>
                                        <p:tav tm="100000">
                                          <p:val>
                                            <p:strVal val="#ppt_y"/>
                                          </p:val>
                                        </p:tav>
                                      </p:tavLst>
                                    </p:anim>
                                  </p:childTnLst>
                                </p:cTn>
                              </p:par>
                            </p:childTnLst>
                          </p:cTn>
                        </p:par>
                        <p:par>
                          <p:cTn id="29" fill="hold">
                            <p:stCondLst>
                              <p:cond delay="1000"/>
                            </p:stCondLst>
                            <p:childTnLst>
                              <p:par>
                                <p:cTn id="30" presetID="2" presetClass="entr" presetSubtype="4" fill="hold" grpId="0" nodeType="afterEffect">
                                  <p:stCondLst>
                                    <p:cond delay="500"/>
                                  </p:stCondLst>
                                  <p:childTnLst>
                                    <p:set>
                                      <p:cBhvr>
                                        <p:cTn id="31" dur="1" fill="hold">
                                          <p:stCondLst>
                                            <p:cond delay="0"/>
                                          </p:stCondLst>
                                        </p:cTn>
                                        <p:tgtEl>
                                          <p:spTgt spid="11">
                                            <p:txEl>
                                              <p:pRg st="3" end="3"/>
                                            </p:txEl>
                                          </p:spTgt>
                                        </p:tgtEl>
                                        <p:attrNameLst>
                                          <p:attrName>style.visibility</p:attrName>
                                        </p:attrNameLst>
                                      </p:cBhvr>
                                      <p:to>
                                        <p:strVal val="visible"/>
                                      </p:to>
                                    </p:set>
                                    <p:anim calcmode="lin" valueType="num">
                                      <p:cBhvr additive="base">
                                        <p:cTn id="32" dur="500" fill="hold"/>
                                        <p:tgtEl>
                                          <p:spTgt spid="11">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11">
                                            <p:txEl>
                                              <p:pRg st="3" end="3"/>
                                            </p:txEl>
                                          </p:spTgt>
                                        </p:tgtEl>
                                        <p:attrNameLst>
                                          <p:attrName>ppt_y</p:attrName>
                                        </p:attrNameLst>
                                      </p:cBhvr>
                                      <p:tavLst>
                                        <p:tav tm="0">
                                          <p:val>
                                            <p:strVal val="1+#ppt_h/2"/>
                                          </p:val>
                                        </p:tav>
                                        <p:tav tm="100000">
                                          <p:val>
                                            <p:strVal val="#ppt_y"/>
                                          </p:val>
                                        </p:tav>
                                      </p:tavLst>
                                    </p:anim>
                                  </p:childTnLst>
                                </p:cTn>
                              </p:par>
                            </p:childTnLst>
                          </p:cTn>
                        </p:par>
                        <p:par>
                          <p:cTn id="34" fill="hold">
                            <p:stCondLst>
                              <p:cond delay="2000"/>
                            </p:stCondLst>
                            <p:childTnLst>
                              <p:par>
                                <p:cTn id="35" presetID="2" presetClass="entr" presetSubtype="4" fill="hold" grpId="0" nodeType="afterEffect">
                                  <p:stCondLst>
                                    <p:cond delay="500"/>
                                  </p:stCondLst>
                                  <p:childTnLst>
                                    <p:set>
                                      <p:cBhvr>
                                        <p:cTn id="36" dur="1" fill="hold">
                                          <p:stCondLst>
                                            <p:cond delay="0"/>
                                          </p:stCondLst>
                                        </p:cTn>
                                        <p:tgtEl>
                                          <p:spTgt spid="11">
                                            <p:txEl>
                                              <p:pRg st="4" end="4"/>
                                            </p:txEl>
                                          </p:spTgt>
                                        </p:tgtEl>
                                        <p:attrNameLst>
                                          <p:attrName>style.visibility</p:attrName>
                                        </p:attrNameLst>
                                      </p:cBhvr>
                                      <p:to>
                                        <p:strVal val="visible"/>
                                      </p:to>
                                    </p:set>
                                    <p:anim calcmode="lin" valueType="num">
                                      <p:cBhvr additive="base">
                                        <p:cTn id="37" dur="500" fill="hold"/>
                                        <p:tgtEl>
                                          <p:spTgt spid="11">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1">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500"/>
                                  </p:stCondLst>
                                  <p:childTnLst>
                                    <p:set>
                                      <p:cBhvr>
                                        <p:cTn id="42" dur="1" fill="hold">
                                          <p:stCondLst>
                                            <p:cond delay="0"/>
                                          </p:stCondLst>
                                        </p:cTn>
                                        <p:tgtEl>
                                          <p:spTgt spid="11">
                                            <p:txEl>
                                              <p:pRg st="5" end="5"/>
                                            </p:txEl>
                                          </p:spTgt>
                                        </p:tgtEl>
                                        <p:attrNameLst>
                                          <p:attrName>style.visibility</p:attrName>
                                        </p:attrNameLst>
                                      </p:cBhvr>
                                      <p:to>
                                        <p:strVal val="visible"/>
                                      </p:to>
                                    </p:set>
                                    <p:anim calcmode="lin" valueType="num">
                                      <p:cBhvr additive="base">
                                        <p:cTn id="43" dur="500" fill="hold"/>
                                        <p:tgtEl>
                                          <p:spTgt spid="11">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1">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500"/>
                                  </p:stCondLst>
                                  <p:childTnLst>
                                    <p:set>
                                      <p:cBhvr>
                                        <p:cTn id="48" dur="1" fill="hold">
                                          <p:stCondLst>
                                            <p:cond delay="0"/>
                                          </p:stCondLst>
                                        </p:cTn>
                                        <p:tgtEl>
                                          <p:spTgt spid="11">
                                            <p:txEl>
                                              <p:pRg st="6" end="6"/>
                                            </p:txEl>
                                          </p:spTgt>
                                        </p:tgtEl>
                                        <p:attrNameLst>
                                          <p:attrName>style.visibility</p:attrName>
                                        </p:attrNameLst>
                                      </p:cBhvr>
                                      <p:to>
                                        <p:strVal val="visible"/>
                                      </p:to>
                                    </p:set>
                                    <p:anim calcmode="lin" valueType="num">
                                      <p:cBhvr additive="base">
                                        <p:cTn id="49" dur="500" fill="hold"/>
                                        <p:tgtEl>
                                          <p:spTgt spid="11">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11">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500"/>
                                  </p:stCondLst>
                                  <p:childTnLst>
                                    <p:set>
                                      <p:cBhvr>
                                        <p:cTn id="54" dur="1" fill="hold">
                                          <p:stCondLst>
                                            <p:cond delay="0"/>
                                          </p:stCondLst>
                                        </p:cTn>
                                        <p:tgtEl>
                                          <p:spTgt spid="11">
                                            <p:txEl>
                                              <p:pRg st="7" end="7"/>
                                            </p:txEl>
                                          </p:spTgt>
                                        </p:tgtEl>
                                        <p:attrNameLst>
                                          <p:attrName>style.visibility</p:attrName>
                                        </p:attrNameLst>
                                      </p:cBhvr>
                                      <p:to>
                                        <p:strVal val="visible"/>
                                      </p:to>
                                    </p:set>
                                    <p:anim calcmode="lin" valueType="num">
                                      <p:cBhvr additive="base">
                                        <p:cTn id="55" dur="500" fill="hold"/>
                                        <p:tgtEl>
                                          <p:spTgt spid="11">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11">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500"/>
                                  </p:stCondLst>
                                  <p:childTnLst>
                                    <p:set>
                                      <p:cBhvr>
                                        <p:cTn id="60" dur="1" fill="hold">
                                          <p:stCondLst>
                                            <p:cond delay="0"/>
                                          </p:stCondLst>
                                        </p:cTn>
                                        <p:tgtEl>
                                          <p:spTgt spid="11">
                                            <p:txEl>
                                              <p:pRg st="8" end="8"/>
                                            </p:txEl>
                                          </p:spTgt>
                                        </p:tgtEl>
                                        <p:attrNameLst>
                                          <p:attrName>style.visibility</p:attrName>
                                        </p:attrNameLst>
                                      </p:cBhvr>
                                      <p:to>
                                        <p:strVal val="visible"/>
                                      </p:to>
                                    </p:set>
                                    <p:anim calcmode="lin" valueType="num">
                                      <p:cBhvr additive="base">
                                        <p:cTn id="61" dur="500" fill="hold"/>
                                        <p:tgtEl>
                                          <p:spTgt spid="11">
                                            <p:txEl>
                                              <p:pRg st="8" end="8"/>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11">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500"/>
                                  </p:stCondLst>
                                  <p:childTnLst>
                                    <p:set>
                                      <p:cBhvr>
                                        <p:cTn id="66" dur="1" fill="hold">
                                          <p:stCondLst>
                                            <p:cond delay="0"/>
                                          </p:stCondLst>
                                        </p:cTn>
                                        <p:tgtEl>
                                          <p:spTgt spid="11">
                                            <p:txEl>
                                              <p:pRg st="9" end="9"/>
                                            </p:txEl>
                                          </p:spTgt>
                                        </p:tgtEl>
                                        <p:attrNameLst>
                                          <p:attrName>style.visibility</p:attrName>
                                        </p:attrNameLst>
                                      </p:cBhvr>
                                      <p:to>
                                        <p:strVal val="visible"/>
                                      </p:to>
                                    </p:set>
                                    <p:anim calcmode="lin" valueType="num">
                                      <p:cBhvr additive="base">
                                        <p:cTn id="67" dur="500" fill="hold"/>
                                        <p:tgtEl>
                                          <p:spTgt spid="11">
                                            <p:txEl>
                                              <p:pRg st="9" end="9"/>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11">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500"/>
                                  </p:stCondLst>
                                  <p:childTnLst>
                                    <p:set>
                                      <p:cBhvr>
                                        <p:cTn id="72" dur="1" fill="hold">
                                          <p:stCondLst>
                                            <p:cond delay="0"/>
                                          </p:stCondLst>
                                        </p:cTn>
                                        <p:tgtEl>
                                          <p:spTgt spid="11">
                                            <p:txEl>
                                              <p:pRg st="10" end="10"/>
                                            </p:txEl>
                                          </p:spTgt>
                                        </p:tgtEl>
                                        <p:attrNameLst>
                                          <p:attrName>style.visibility</p:attrName>
                                        </p:attrNameLst>
                                      </p:cBhvr>
                                      <p:to>
                                        <p:strVal val="visible"/>
                                      </p:to>
                                    </p:set>
                                    <p:anim calcmode="lin" valueType="num">
                                      <p:cBhvr additive="base">
                                        <p:cTn id="73" dur="500" fill="hold"/>
                                        <p:tgtEl>
                                          <p:spTgt spid="11">
                                            <p:txEl>
                                              <p:pRg st="10" end="1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11">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500"/>
                                  </p:stCondLst>
                                  <p:childTnLst>
                                    <p:set>
                                      <p:cBhvr>
                                        <p:cTn id="78" dur="1" fill="hold">
                                          <p:stCondLst>
                                            <p:cond delay="0"/>
                                          </p:stCondLst>
                                        </p:cTn>
                                        <p:tgtEl>
                                          <p:spTgt spid="11">
                                            <p:txEl>
                                              <p:pRg st="11" end="11"/>
                                            </p:txEl>
                                          </p:spTgt>
                                        </p:tgtEl>
                                        <p:attrNameLst>
                                          <p:attrName>style.visibility</p:attrName>
                                        </p:attrNameLst>
                                      </p:cBhvr>
                                      <p:to>
                                        <p:strVal val="visible"/>
                                      </p:to>
                                    </p:set>
                                    <p:anim calcmode="lin" valueType="num">
                                      <p:cBhvr additive="base">
                                        <p:cTn id="79" dur="500" fill="hold"/>
                                        <p:tgtEl>
                                          <p:spTgt spid="11">
                                            <p:txEl>
                                              <p:pRg st="11" end="11"/>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11">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grpId="0" nodeType="clickEffect">
                                  <p:stCondLst>
                                    <p:cond delay="500"/>
                                  </p:stCondLst>
                                  <p:childTnLst>
                                    <p:set>
                                      <p:cBhvr>
                                        <p:cTn id="84" dur="1" fill="hold">
                                          <p:stCondLst>
                                            <p:cond delay="0"/>
                                          </p:stCondLst>
                                        </p:cTn>
                                        <p:tgtEl>
                                          <p:spTgt spid="11">
                                            <p:txEl>
                                              <p:pRg st="12" end="12"/>
                                            </p:txEl>
                                          </p:spTgt>
                                        </p:tgtEl>
                                        <p:attrNameLst>
                                          <p:attrName>style.visibility</p:attrName>
                                        </p:attrNameLst>
                                      </p:cBhvr>
                                      <p:to>
                                        <p:strVal val="visible"/>
                                      </p:to>
                                    </p:set>
                                    <p:anim calcmode="lin" valueType="num">
                                      <p:cBhvr additive="base">
                                        <p:cTn id="85" dur="500" fill="hold"/>
                                        <p:tgtEl>
                                          <p:spTgt spid="11">
                                            <p:txEl>
                                              <p:pRg st="12" end="12"/>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11">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grpId="0" nodeType="clickEffect">
                                  <p:stCondLst>
                                    <p:cond delay="500"/>
                                  </p:stCondLst>
                                  <p:childTnLst>
                                    <p:set>
                                      <p:cBhvr>
                                        <p:cTn id="90" dur="1" fill="hold">
                                          <p:stCondLst>
                                            <p:cond delay="0"/>
                                          </p:stCondLst>
                                        </p:cTn>
                                        <p:tgtEl>
                                          <p:spTgt spid="11">
                                            <p:txEl>
                                              <p:pRg st="13" end="13"/>
                                            </p:txEl>
                                          </p:spTgt>
                                        </p:tgtEl>
                                        <p:attrNameLst>
                                          <p:attrName>style.visibility</p:attrName>
                                        </p:attrNameLst>
                                      </p:cBhvr>
                                      <p:to>
                                        <p:strVal val="visible"/>
                                      </p:to>
                                    </p:set>
                                    <p:anim calcmode="lin" valueType="num">
                                      <p:cBhvr additive="base">
                                        <p:cTn id="91" dur="500" fill="hold"/>
                                        <p:tgtEl>
                                          <p:spTgt spid="11">
                                            <p:txEl>
                                              <p:pRg st="13" end="13"/>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11">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grpId="0" nodeType="clickEffect">
                                  <p:stCondLst>
                                    <p:cond delay="500"/>
                                  </p:stCondLst>
                                  <p:childTnLst>
                                    <p:set>
                                      <p:cBhvr>
                                        <p:cTn id="96" dur="1" fill="hold">
                                          <p:stCondLst>
                                            <p:cond delay="0"/>
                                          </p:stCondLst>
                                        </p:cTn>
                                        <p:tgtEl>
                                          <p:spTgt spid="11">
                                            <p:txEl>
                                              <p:pRg st="14" end="14"/>
                                            </p:txEl>
                                          </p:spTgt>
                                        </p:tgtEl>
                                        <p:attrNameLst>
                                          <p:attrName>style.visibility</p:attrName>
                                        </p:attrNameLst>
                                      </p:cBhvr>
                                      <p:to>
                                        <p:strVal val="visible"/>
                                      </p:to>
                                    </p:set>
                                    <p:anim calcmode="lin" valueType="num">
                                      <p:cBhvr additive="base">
                                        <p:cTn id="97" dur="500" fill="hold"/>
                                        <p:tgtEl>
                                          <p:spTgt spid="11">
                                            <p:txEl>
                                              <p:pRg st="14" end="14"/>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11">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grpId="0" nodeType="clickEffect">
                                  <p:stCondLst>
                                    <p:cond delay="500"/>
                                  </p:stCondLst>
                                  <p:childTnLst>
                                    <p:set>
                                      <p:cBhvr>
                                        <p:cTn id="102" dur="1" fill="hold">
                                          <p:stCondLst>
                                            <p:cond delay="0"/>
                                          </p:stCondLst>
                                        </p:cTn>
                                        <p:tgtEl>
                                          <p:spTgt spid="11">
                                            <p:txEl>
                                              <p:pRg st="15" end="15"/>
                                            </p:txEl>
                                          </p:spTgt>
                                        </p:tgtEl>
                                        <p:attrNameLst>
                                          <p:attrName>style.visibility</p:attrName>
                                        </p:attrNameLst>
                                      </p:cBhvr>
                                      <p:to>
                                        <p:strVal val="visible"/>
                                      </p:to>
                                    </p:set>
                                    <p:anim calcmode="lin" valueType="num">
                                      <p:cBhvr additive="base">
                                        <p:cTn id="103" dur="500" fill="hold"/>
                                        <p:tgtEl>
                                          <p:spTgt spid="11">
                                            <p:txEl>
                                              <p:pRg st="15" end="15"/>
                                            </p:txEl>
                                          </p:spTgt>
                                        </p:tgtEl>
                                        <p:attrNameLst>
                                          <p:attrName>ppt_x</p:attrName>
                                        </p:attrNameLst>
                                      </p:cBhvr>
                                      <p:tavLst>
                                        <p:tav tm="0">
                                          <p:val>
                                            <p:strVal val="#ppt_x"/>
                                          </p:val>
                                        </p:tav>
                                        <p:tav tm="100000">
                                          <p:val>
                                            <p:strVal val="#ppt_x"/>
                                          </p:val>
                                        </p:tav>
                                      </p:tavLst>
                                    </p:anim>
                                    <p:anim calcmode="lin" valueType="num">
                                      <p:cBhvr additive="base">
                                        <p:cTn id="104" dur="500" fill="hold"/>
                                        <p:tgtEl>
                                          <p:spTgt spid="11">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8"/>
            <a:ext cx="7636932" cy="1107996"/>
          </a:xfrm>
        </p:spPr>
        <p:txBody>
          <a:bodyPr/>
          <a:lstStyle/>
          <a:p>
            <a:r>
              <a:rPr lang="en-US" dirty="0"/>
              <a:t>Challenge 4</a:t>
            </a:r>
            <a:br>
              <a:rPr lang="en-US" dirty="0"/>
            </a:br>
            <a:r>
              <a:rPr lang="en-US" dirty="0"/>
              <a:t>Visualizing Operations</a:t>
            </a:r>
          </a:p>
        </p:txBody>
      </p:sp>
      <p:sp>
        <p:nvSpPr>
          <p:cNvPr id="2" name="Subtitle 1">
            <a:extLst>
              <a:ext uri="{FF2B5EF4-FFF2-40B4-BE49-F238E27FC236}">
                <a16:creationId xmlns:a16="http://schemas.microsoft.com/office/drawing/2014/main" id="{12C6D022-F935-46CB-AB36-A83E4E070DF5}"/>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2797274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dirty="0"/>
              <a:t>Challenge 4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4" y="1187450"/>
            <a:ext cx="11502656" cy="2289858"/>
          </a:xfrm>
        </p:spPr>
        <p:txBody>
          <a:bodyPr/>
          <a:lstStyle/>
          <a:p>
            <a:pPr marL="0" indent="0">
              <a:buNone/>
            </a:pPr>
            <a:r>
              <a:rPr lang="en-US" sz="2400" dirty="0"/>
              <a:t>This challenge centers on monitoring the environment and the applications</a:t>
            </a:r>
          </a:p>
          <a:p>
            <a:pPr marL="0" indent="0">
              <a:buNone/>
            </a:pPr>
            <a:endParaRPr lang="en-US" sz="2400" dirty="0"/>
          </a:p>
          <a:p>
            <a:pPr marL="0" indent="0">
              <a:buNone/>
            </a:pPr>
            <a:r>
              <a:rPr lang="en-US" sz="2400" dirty="0"/>
              <a:t>Attendees will focus on determining what resources should be monitored and the type of data that will be collected.</a:t>
            </a:r>
          </a:p>
          <a:p>
            <a:pPr lvl="1"/>
            <a:r>
              <a:rPr lang="en-US" sz="1800" dirty="0"/>
              <a:t>Attendees will create a demo Grafana account and connect it with Azure Monitor</a:t>
            </a:r>
          </a:p>
          <a:p>
            <a:pPr lvl="1"/>
            <a:r>
              <a:rPr lang="en-US" sz="1800" dirty="0"/>
              <a:t>Grafana dashboards will be created and configured for IT, Security, and DevOps teams</a:t>
            </a:r>
          </a:p>
        </p:txBody>
      </p:sp>
    </p:spTree>
    <p:extLst>
      <p:ext uri="{BB962C8B-B14F-4D97-AF65-F5344CB8AC3E}">
        <p14:creationId xmlns:p14="http://schemas.microsoft.com/office/powerpoint/2010/main" val="1088690680"/>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4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1046440"/>
          </a:xfrm>
        </p:spPr>
        <p:txBody>
          <a:bodyPr/>
          <a:lstStyle/>
          <a:p>
            <a:pPr marL="457200" indent="-457200">
              <a:buFont typeface="+mj-lt"/>
              <a:buAutoNum type="arabicPeriod"/>
            </a:pPr>
            <a:r>
              <a:rPr lang="en-US" sz="2000" dirty="0"/>
              <a:t>What dashboards were created and what data is being displayed?</a:t>
            </a:r>
          </a:p>
          <a:p>
            <a:pPr marL="457200" indent="-457200">
              <a:buFont typeface="+mj-lt"/>
              <a:buAutoNum type="arabicPeriod"/>
            </a:pPr>
            <a:r>
              <a:rPr lang="en-US" sz="2000" dirty="0"/>
              <a:t>Why are the dashboards created and configured as they are?</a:t>
            </a:r>
          </a:p>
          <a:p>
            <a:pPr marL="457200" indent="-457200">
              <a:buFont typeface="+mj-lt"/>
              <a:buAutoNum type="arabicPeriod"/>
            </a:pPr>
            <a:r>
              <a:rPr lang="en-US" sz="2000" dirty="0"/>
              <a:t>What solution(s) is/are possible for monitoring/querying on-premises resources?</a:t>
            </a:r>
          </a:p>
        </p:txBody>
      </p:sp>
    </p:spTree>
    <p:extLst>
      <p:ext uri="{BB962C8B-B14F-4D97-AF65-F5344CB8AC3E}">
        <p14:creationId xmlns:p14="http://schemas.microsoft.com/office/powerpoint/2010/main" val="201676021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8"/>
            <a:ext cx="7636932" cy="1107996"/>
          </a:xfrm>
        </p:spPr>
        <p:txBody>
          <a:bodyPr/>
          <a:lstStyle/>
          <a:p>
            <a:r>
              <a:rPr lang="en-US" dirty="0"/>
              <a:t>Challenge 5</a:t>
            </a:r>
            <a:br>
              <a:rPr lang="en-US" dirty="0"/>
            </a:br>
            <a:r>
              <a:rPr lang="en-US" dirty="0"/>
              <a:t>Improve the environment</a:t>
            </a:r>
          </a:p>
        </p:txBody>
      </p:sp>
      <p:sp>
        <p:nvSpPr>
          <p:cNvPr id="2" name="Subtitle 1">
            <a:extLst>
              <a:ext uri="{FF2B5EF4-FFF2-40B4-BE49-F238E27FC236}">
                <a16:creationId xmlns:a16="http://schemas.microsoft.com/office/drawing/2014/main" id="{9272657D-3065-46C2-AA32-26CD22630461}"/>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3003232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dirty="0"/>
              <a:t>Challenge 5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3" y="1187450"/>
            <a:ext cx="11473395" cy="3877985"/>
          </a:xfrm>
        </p:spPr>
        <p:txBody>
          <a:bodyPr/>
          <a:lstStyle/>
          <a:p>
            <a:pPr marL="0" indent="0">
              <a:buNone/>
            </a:pPr>
            <a:r>
              <a:rPr lang="en-US" sz="2400" dirty="0"/>
              <a:t>This challenge will be the first challenge where changes can be implemented against the original environment</a:t>
            </a:r>
          </a:p>
          <a:p>
            <a:pPr marL="0" indent="0">
              <a:buNone/>
            </a:pPr>
            <a:endParaRPr lang="en-US" sz="2400" dirty="0"/>
          </a:p>
          <a:p>
            <a:pPr marL="0" indent="0">
              <a:buNone/>
            </a:pPr>
            <a:r>
              <a:rPr lang="en-US" sz="2400" dirty="0"/>
              <a:t>Attendees will revisit the inventory of the environment that they constructed in Challenge 1 and will implement improvements.</a:t>
            </a:r>
            <a:endParaRPr lang="en-US" sz="1800" dirty="0"/>
          </a:p>
          <a:p>
            <a:r>
              <a:rPr lang="en-US" sz="1800" dirty="0"/>
              <a:t>Changes will need to implemented against the </a:t>
            </a:r>
            <a:r>
              <a:rPr lang="en-US" sz="1800" i="1" dirty="0"/>
              <a:t>IaaS</a:t>
            </a:r>
            <a:r>
              <a:rPr lang="en-US" sz="1800" dirty="0"/>
              <a:t> environment.</a:t>
            </a:r>
          </a:p>
          <a:p>
            <a:r>
              <a:rPr lang="en-US" sz="1800" dirty="0"/>
              <a:t>Attendees cannot migrate applications to PaaS services yet. They must understand how to apply WAF to IaaS implementations.</a:t>
            </a:r>
          </a:p>
          <a:p>
            <a:r>
              <a:rPr lang="en-US" sz="1800" dirty="0"/>
              <a:t>Attendees should look at implementing improvements across all 5 pillars. There are multiple improvements within each pillar that can be made.</a:t>
            </a:r>
          </a:p>
          <a:p>
            <a:pPr marL="0" indent="0">
              <a:buNone/>
            </a:pPr>
            <a:endParaRPr lang="en-US" sz="1800" dirty="0"/>
          </a:p>
        </p:txBody>
      </p:sp>
    </p:spTree>
    <p:extLst>
      <p:ext uri="{BB962C8B-B14F-4D97-AF65-F5344CB8AC3E}">
        <p14:creationId xmlns:p14="http://schemas.microsoft.com/office/powerpoint/2010/main" val="2514308772"/>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5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1785104"/>
          </a:xfrm>
        </p:spPr>
        <p:txBody>
          <a:bodyPr/>
          <a:lstStyle/>
          <a:p>
            <a:pPr marL="457200" indent="-457200">
              <a:buFont typeface="+mj-lt"/>
              <a:buAutoNum type="arabicPeriod"/>
            </a:pPr>
            <a:r>
              <a:rPr lang="en-US" sz="2000" dirty="0"/>
              <a:t>What is the </a:t>
            </a:r>
            <a:r>
              <a:rPr lang="en-US" sz="2000" i="1" dirty="0"/>
              <a:t>ACHIEVE </a:t>
            </a:r>
            <a:r>
              <a:rPr lang="en-US" sz="2000" dirty="0"/>
              <a:t>method?</a:t>
            </a:r>
          </a:p>
          <a:p>
            <a:pPr marL="457200" indent="-457200">
              <a:buFont typeface="+mj-lt"/>
              <a:buAutoNum type="arabicPeriod"/>
            </a:pPr>
            <a:r>
              <a:rPr lang="en-US" sz="2000" dirty="0"/>
              <a:t>What are the benefits of using the </a:t>
            </a:r>
            <a:r>
              <a:rPr lang="en-US" sz="2000" i="1" dirty="0"/>
              <a:t>ACHIEVE</a:t>
            </a:r>
            <a:r>
              <a:rPr lang="en-US" sz="2000" dirty="0"/>
              <a:t> method when conducting a WAF assessment?</a:t>
            </a:r>
          </a:p>
          <a:p>
            <a:pPr marL="457200" indent="-457200">
              <a:buFont typeface="+mj-lt"/>
              <a:buAutoNum type="arabicPeriod"/>
            </a:pPr>
            <a:r>
              <a:rPr lang="en-US" sz="2000" dirty="0"/>
              <a:t>What type of improvements did the team make?</a:t>
            </a:r>
          </a:p>
          <a:p>
            <a:pPr marL="457200" indent="-457200">
              <a:buFont typeface="+mj-lt"/>
              <a:buAutoNum type="arabicPeriod"/>
            </a:pPr>
            <a:r>
              <a:rPr lang="en-US" sz="2000" dirty="0"/>
              <a:t>What benefits do the above improvements provide?</a:t>
            </a:r>
          </a:p>
          <a:p>
            <a:pPr marL="457200" indent="-457200">
              <a:buFont typeface="+mj-lt"/>
              <a:buAutoNum type="arabicPeriod"/>
            </a:pPr>
            <a:r>
              <a:rPr lang="en-US" sz="2000" dirty="0"/>
              <a:t>How has performance and reliability been affected?</a:t>
            </a:r>
          </a:p>
        </p:txBody>
      </p:sp>
    </p:spTree>
    <p:extLst>
      <p:ext uri="{BB962C8B-B14F-4D97-AF65-F5344CB8AC3E}">
        <p14:creationId xmlns:p14="http://schemas.microsoft.com/office/powerpoint/2010/main" val="3416256174"/>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8"/>
            <a:ext cx="7636932" cy="1107996"/>
          </a:xfrm>
        </p:spPr>
        <p:txBody>
          <a:bodyPr/>
          <a:lstStyle/>
          <a:p>
            <a:r>
              <a:rPr lang="en-US" dirty="0"/>
              <a:t>Challenge 6</a:t>
            </a:r>
            <a:br>
              <a:rPr lang="en-US" dirty="0"/>
            </a:br>
            <a:r>
              <a:rPr lang="en-US" dirty="0"/>
              <a:t>Leveraging PaaS services</a:t>
            </a:r>
          </a:p>
        </p:txBody>
      </p:sp>
      <p:sp>
        <p:nvSpPr>
          <p:cNvPr id="2" name="Subtitle 1">
            <a:extLst>
              <a:ext uri="{FF2B5EF4-FFF2-40B4-BE49-F238E27FC236}">
                <a16:creationId xmlns:a16="http://schemas.microsoft.com/office/drawing/2014/main" id="{D0A80C43-CB88-48A7-B687-C4BDD713734D}"/>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411029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dirty="0"/>
              <a:t>Challenge 6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3" y="1187450"/>
            <a:ext cx="11653837" cy="4838248"/>
          </a:xfrm>
        </p:spPr>
        <p:txBody>
          <a:bodyPr/>
          <a:lstStyle/>
          <a:p>
            <a:pPr marL="0" indent="0">
              <a:buNone/>
            </a:pPr>
            <a:r>
              <a:rPr lang="en-US" sz="2400" dirty="0"/>
              <a:t>In this challenge, the attendees will now focus on modernizing the application and applying WAF to a PaaS implementation.</a:t>
            </a:r>
          </a:p>
          <a:p>
            <a:pPr marL="0" indent="0">
              <a:buNone/>
            </a:pPr>
            <a:endParaRPr lang="en-US" sz="2400" dirty="0"/>
          </a:p>
          <a:p>
            <a:pPr marL="0" indent="0">
              <a:buNone/>
            </a:pPr>
            <a:r>
              <a:rPr lang="en-US" sz="2400" dirty="0"/>
              <a:t>Attendees will need to improve the application and leverage PaaS, where possible.</a:t>
            </a:r>
          </a:p>
          <a:p>
            <a:pPr lvl="1"/>
            <a:r>
              <a:rPr lang="en-US" sz="1800" dirty="0"/>
              <a:t>Attendees will determine what workloads are able to be migrated to PaaS along with which services are best</a:t>
            </a:r>
          </a:p>
          <a:p>
            <a:pPr lvl="1"/>
            <a:r>
              <a:rPr lang="en-US" sz="1800" dirty="0"/>
              <a:t>Attendees will reconfigure Azure DevOps pipelines to deploy to PaaS services</a:t>
            </a:r>
          </a:p>
          <a:p>
            <a:pPr lvl="1"/>
            <a:r>
              <a:rPr lang="en-US" sz="1800" dirty="0"/>
              <a:t>Costs should be minimized while meeting customer performance requirements</a:t>
            </a:r>
          </a:p>
          <a:p>
            <a:pPr lvl="1"/>
            <a:r>
              <a:rPr lang="en-US" sz="1800" dirty="0"/>
              <a:t>Security protocols should be applied where available</a:t>
            </a:r>
          </a:p>
          <a:p>
            <a:pPr lvl="1"/>
            <a:r>
              <a:rPr lang="en-US" sz="1800" dirty="0"/>
              <a:t>Performance should be maintained, if not improved</a:t>
            </a:r>
          </a:p>
          <a:p>
            <a:pPr lvl="1"/>
            <a:r>
              <a:rPr lang="en-US" sz="1800" dirty="0"/>
              <a:t>All monitoring and alerting should be updated for the new environment</a:t>
            </a:r>
          </a:p>
          <a:p>
            <a:pPr marL="0" indent="0">
              <a:buNone/>
            </a:pPr>
            <a:endParaRPr lang="en-US" sz="2400" dirty="0"/>
          </a:p>
          <a:p>
            <a:pPr marL="0" indent="0">
              <a:buNone/>
            </a:pPr>
            <a:r>
              <a:rPr lang="en-US" sz="2400" dirty="0"/>
              <a:t>Attendees will need to ensure that all services remain operational during migrations.</a:t>
            </a:r>
            <a:endParaRPr lang="en-US" sz="1800" dirty="0"/>
          </a:p>
          <a:p>
            <a:pPr marL="0" indent="0">
              <a:buNone/>
            </a:pPr>
            <a:endParaRPr lang="en-US" sz="1800" dirty="0"/>
          </a:p>
        </p:txBody>
      </p:sp>
    </p:spTree>
    <p:extLst>
      <p:ext uri="{BB962C8B-B14F-4D97-AF65-F5344CB8AC3E}">
        <p14:creationId xmlns:p14="http://schemas.microsoft.com/office/powerpoint/2010/main" val="1714617134"/>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6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3631763"/>
          </a:xfrm>
        </p:spPr>
        <p:txBody>
          <a:bodyPr/>
          <a:lstStyle/>
          <a:p>
            <a:pPr marL="457200" indent="-457200">
              <a:buFont typeface="+mj-lt"/>
              <a:buAutoNum type="arabicPeriod"/>
            </a:pPr>
            <a:r>
              <a:rPr lang="en-US" sz="2000" dirty="0"/>
              <a:t>What is the </a:t>
            </a:r>
            <a:r>
              <a:rPr lang="en-US" sz="2000" i="1" dirty="0"/>
              <a:t>ACHIEVE </a:t>
            </a:r>
            <a:r>
              <a:rPr lang="en-US" sz="2000" dirty="0"/>
              <a:t>method?</a:t>
            </a:r>
          </a:p>
          <a:p>
            <a:pPr marL="457200" indent="-457200">
              <a:buFont typeface="+mj-lt"/>
              <a:buAutoNum type="arabicPeriod"/>
            </a:pPr>
            <a:r>
              <a:rPr lang="en-US" sz="2000" dirty="0"/>
              <a:t>What type of improvements did the team make?</a:t>
            </a:r>
          </a:p>
          <a:p>
            <a:pPr marL="457200" indent="-457200">
              <a:buFont typeface="+mj-lt"/>
              <a:buAutoNum type="arabicPeriod"/>
            </a:pPr>
            <a:r>
              <a:rPr lang="en-US" sz="2000" dirty="0"/>
              <a:t>What benefits do the above improvements provide?</a:t>
            </a:r>
          </a:p>
          <a:p>
            <a:pPr marL="457200" indent="-457200">
              <a:buFont typeface="+mj-lt"/>
              <a:buAutoNum type="arabicPeriod"/>
            </a:pPr>
            <a:r>
              <a:rPr lang="en-US" sz="2000" dirty="0"/>
              <a:t>How has performance and reliability been affected?</a:t>
            </a:r>
          </a:p>
          <a:p>
            <a:pPr marL="457200" indent="-457200">
              <a:buFont typeface="+mj-lt"/>
              <a:buAutoNum type="arabicPeriod"/>
            </a:pPr>
            <a:r>
              <a:rPr lang="en-US" sz="2000" dirty="0"/>
              <a:t>Were changes implemented via Azure Bicep/ARM Templates only?</a:t>
            </a:r>
          </a:p>
          <a:p>
            <a:pPr marL="457200" indent="-457200">
              <a:buFont typeface="+mj-lt"/>
              <a:buAutoNum type="arabicPeriod"/>
            </a:pPr>
            <a:r>
              <a:rPr lang="en-US" sz="2000" dirty="0"/>
              <a:t>How is performance SLAs ensured in the new environment?</a:t>
            </a:r>
          </a:p>
          <a:p>
            <a:pPr marL="457200" indent="-457200">
              <a:buFont typeface="+mj-lt"/>
              <a:buAutoNum type="arabicPeriod"/>
            </a:pPr>
            <a:r>
              <a:rPr lang="en-US" sz="2000" dirty="0"/>
              <a:t>How has BCDR been configured? Is it enough? Any other considerations?</a:t>
            </a:r>
          </a:p>
          <a:p>
            <a:pPr marL="457200" indent="-457200">
              <a:buFont typeface="+mj-lt"/>
              <a:buAutoNum type="arabicPeriod"/>
            </a:pPr>
            <a:r>
              <a:rPr lang="en-US" sz="2000" dirty="0"/>
              <a:t>What service is being used for the background process?</a:t>
            </a:r>
          </a:p>
          <a:p>
            <a:pPr marL="457200" indent="-457200">
              <a:buFont typeface="+mj-lt"/>
              <a:buAutoNum type="arabicPeriod"/>
            </a:pPr>
            <a:r>
              <a:rPr lang="en-US" sz="2000" dirty="0"/>
              <a:t>What security measures have been implemented?</a:t>
            </a:r>
          </a:p>
          <a:p>
            <a:pPr marL="457200" indent="-457200">
              <a:buFont typeface="+mj-lt"/>
              <a:buAutoNum type="arabicPeriod"/>
            </a:pPr>
            <a:r>
              <a:rPr lang="en-US" sz="2000" dirty="0"/>
              <a:t>What changes were necessary for alerting and monitoring?</a:t>
            </a:r>
          </a:p>
        </p:txBody>
      </p:sp>
    </p:spTree>
    <p:extLst>
      <p:ext uri="{BB962C8B-B14F-4D97-AF65-F5344CB8AC3E}">
        <p14:creationId xmlns:p14="http://schemas.microsoft.com/office/powerpoint/2010/main" val="52103308"/>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8"/>
            <a:ext cx="9600396" cy="1107996"/>
          </a:xfrm>
        </p:spPr>
        <p:txBody>
          <a:bodyPr/>
          <a:lstStyle/>
          <a:p>
            <a:r>
              <a:rPr lang="en-US" dirty="0"/>
              <a:t>Challenge 7</a:t>
            </a:r>
            <a:br>
              <a:rPr lang="en-US" dirty="0"/>
            </a:br>
            <a:r>
              <a:rPr lang="en-US" dirty="0"/>
              <a:t>Optimizing the API</a:t>
            </a:r>
          </a:p>
        </p:txBody>
      </p:sp>
      <p:sp>
        <p:nvSpPr>
          <p:cNvPr id="2" name="Subtitle 1">
            <a:extLst>
              <a:ext uri="{FF2B5EF4-FFF2-40B4-BE49-F238E27FC236}">
                <a16:creationId xmlns:a16="http://schemas.microsoft.com/office/drawing/2014/main" id="{45D04C4A-7E97-45BF-A21F-C74A67B6F346}"/>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3250572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021ECD-1B1D-4406-9701-B478FED25394}"/>
              </a:ext>
              <a:ext uri="{C183D7F6-B498-43B3-948B-1728B52AA6E4}">
                <adec:decorative xmlns:adec="http://schemas.microsoft.com/office/drawing/2017/decorative" val="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40729"/>
          <a:stretch/>
        </p:blipFill>
        <p:spPr>
          <a:xfrm>
            <a:off x="4347730" y="-490317"/>
            <a:ext cx="7844269" cy="7444435"/>
          </a:xfrm>
          <a:prstGeom prst="rect">
            <a:avLst/>
          </a:prstGeom>
        </p:spPr>
      </p:pic>
      <p:sp>
        <p:nvSpPr>
          <p:cNvPr id="9" name="Title 1">
            <a:extLst>
              <a:ext uri="{FF2B5EF4-FFF2-40B4-BE49-F238E27FC236}">
                <a16:creationId xmlns:a16="http://schemas.microsoft.com/office/drawing/2014/main" id="{3594727C-1B71-4E5A-92F4-67370B42CCC9}"/>
              </a:ext>
            </a:extLst>
          </p:cNvPr>
          <p:cNvSpPr txBox="1">
            <a:spLocks/>
          </p:cNvSpPr>
          <p:nvPr/>
        </p:nvSpPr>
        <p:spPr>
          <a:xfrm>
            <a:off x="453717" y="725040"/>
            <a:ext cx="4953001" cy="77787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2800" dirty="0">
                <a:ln w="3175">
                  <a:noFill/>
                </a:ln>
                <a:solidFill>
                  <a:schemeClr val="tx1"/>
                </a:solidFill>
                <a:ea typeface="+mn-ea"/>
                <a:cs typeface="Segoe UI" panose="020B0502040204020203" pitchFamily="34" charset="0"/>
              </a:rPr>
              <a:t>Scenario</a:t>
            </a:r>
            <a:r>
              <a:rPr kumimoji="0" lang="en-US" sz="4400" b="0" i="0" u="none" strike="noStrike" kern="1200" cap="none" spc="-100" normalizeH="0" baseline="0" noProof="0" dirty="0">
                <a:ln w="3175">
                  <a:noFill/>
                </a:ln>
                <a:solidFill>
                  <a:srgbClr val="FFFFFF"/>
                </a:solidFill>
                <a:effectLst/>
                <a:uLnTx/>
                <a:uFillTx/>
                <a:latin typeface="Segoe UI"/>
                <a:ea typeface="+mj-ea"/>
                <a:cs typeface="Segoe UI" pitchFamily="34" charset="0"/>
              </a:rPr>
              <a:t> </a:t>
            </a:r>
          </a:p>
        </p:txBody>
      </p:sp>
      <p:sp>
        <p:nvSpPr>
          <p:cNvPr id="3" name="Content Placeholder 7">
            <a:extLst>
              <a:ext uri="{FF2B5EF4-FFF2-40B4-BE49-F238E27FC236}">
                <a16:creationId xmlns:a16="http://schemas.microsoft.com/office/drawing/2014/main" id="{EA4EE321-155B-4364-9066-B9A6C556C3F6}"/>
              </a:ext>
            </a:extLst>
          </p:cNvPr>
          <p:cNvSpPr txBox="1">
            <a:spLocks/>
          </p:cNvSpPr>
          <p:nvPr/>
        </p:nvSpPr>
        <p:spPr>
          <a:xfrm>
            <a:off x="453717" y="1418693"/>
            <a:ext cx="5827585" cy="49899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err="1">
                <a:ln>
                  <a:noFill/>
                </a:ln>
                <a:solidFill>
                  <a:prstClr val="white"/>
                </a:solidFill>
                <a:effectLst/>
                <a:uLnTx/>
                <a:uFillTx/>
                <a:latin typeface="Segoe UI Semilight"/>
                <a:ea typeface="+mn-ea"/>
                <a:cs typeface="+mn-cs"/>
              </a:rPr>
              <a:t>Woodgrove</a:t>
            </a:r>
            <a:r>
              <a:rPr kumimoji="0" lang="en-US" sz="2000" b="0" i="0" u="none" strike="noStrike" kern="1200" cap="none" spc="0" normalizeH="0" baseline="0" noProof="0" dirty="0">
                <a:ln>
                  <a:noFill/>
                </a:ln>
                <a:solidFill>
                  <a:prstClr val="white"/>
                </a:solidFill>
                <a:effectLst/>
                <a:uLnTx/>
                <a:uFillTx/>
                <a:latin typeface="Segoe UI Semilight"/>
                <a:ea typeface="+mn-ea"/>
                <a:cs typeface="+mn-cs"/>
              </a:rPr>
              <a:t> Bank</a:t>
            </a:r>
          </a:p>
          <a:p>
            <a:pPr>
              <a:defRPr/>
            </a:pPr>
            <a:r>
              <a:rPr lang="en-US" sz="2000" dirty="0">
                <a:solidFill>
                  <a:prstClr val="white"/>
                </a:solidFill>
                <a:latin typeface="Segoe UI Semilight"/>
              </a:rPr>
              <a:t>Adopting Azure and moving on-premises applications from data centers.</a:t>
            </a:r>
          </a:p>
          <a:p>
            <a:pPr>
              <a:defRPr/>
            </a:pPr>
            <a:r>
              <a:rPr kumimoji="0" lang="en-US" sz="2000" b="0" i="0" u="none" strike="noStrike" kern="1200" cap="none" spc="0" normalizeH="0" baseline="0" noProof="0" dirty="0">
                <a:ln>
                  <a:noFill/>
                </a:ln>
                <a:solidFill>
                  <a:prstClr val="white"/>
                </a:solidFill>
                <a:effectLst/>
                <a:uLnTx/>
                <a:uFillTx/>
                <a:latin typeface="Segoe UI Semilight"/>
                <a:ea typeface="+mn-ea"/>
                <a:cs typeface="+mn-cs"/>
              </a:rPr>
              <a:t>The web application is used by customers to check account balances.</a:t>
            </a:r>
          </a:p>
          <a:p>
            <a:pPr>
              <a:defRPr/>
            </a:pPr>
            <a:r>
              <a:rPr lang="en-US" sz="2000" dirty="0">
                <a:solidFill>
                  <a:prstClr val="white"/>
                </a:solidFill>
                <a:latin typeface="Segoe UI Semilight"/>
              </a:rPr>
              <a:t>Background, nightly service job processes posted transactions.</a:t>
            </a:r>
            <a:endParaRPr kumimoji="0" lang="en-US" sz="2000" b="0" i="0" u="none" strike="noStrike" kern="1200" cap="none" spc="0" normalizeH="0" baseline="0" noProof="0" dirty="0">
              <a:ln>
                <a:noFill/>
              </a:ln>
              <a:solidFill>
                <a:prstClr val="white"/>
              </a:solidFill>
              <a:effectLst/>
              <a:uLnTx/>
              <a:uFillTx/>
              <a:latin typeface="Segoe UI Semilight"/>
              <a:ea typeface="+mn-ea"/>
              <a:cs typeface="+mn-cs"/>
            </a:endParaRPr>
          </a:p>
          <a:p>
            <a:pPr>
              <a:defRPr/>
            </a:pPr>
            <a:r>
              <a:rPr kumimoji="0" lang="en-US" sz="2000" b="0" i="0" u="none" strike="noStrike" kern="1200" cap="none" spc="0" normalizeH="0" baseline="0" noProof="0" dirty="0">
                <a:ln>
                  <a:noFill/>
                </a:ln>
                <a:solidFill>
                  <a:prstClr val="white"/>
                </a:solidFill>
                <a:effectLst/>
                <a:uLnTx/>
                <a:uFillTx/>
                <a:latin typeface="Segoe UI Semilight"/>
                <a:ea typeface="+mn-ea"/>
                <a:cs typeface="+mn-cs"/>
              </a:rPr>
              <a:t>The mission is to evaluate current workload, then plan and implement WAF principles</a:t>
            </a:r>
          </a:p>
          <a:p>
            <a:pPr>
              <a:defRPr/>
            </a:pPr>
            <a:r>
              <a:rPr kumimoji="0" lang="en-US" sz="2000" b="0" i="0" u="none" strike="noStrike" kern="1200" cap="none" spc="0" normalizeH="0" baseline="0" noProof="0" dirty="0">
                <a:ln>
                  <a:noFill/>
                </a:ln>
                <a:solidFill>
                  <a:prstClr val="white"/>
                </a:solidFill>
                <a:effectLst/>
                <a:uLnTx/>
                <a:uFillTx/>
                <a:latin typeface="Segoe UI Semilight"/>
                <a:ea typeface="+mn-ea"/>
                <a:cs typeface="+mn-cs"/>
              </a:rPr>
              <a:t>The success of teams depends on their ability to not only execute a challenge, but also provide enough reasoning for the choices they make.</a:t>
            </a:r>
          </a:p>
        </p:txBody>
      </p:sp>
      <p:sp>
        <p:nvSpPr>
          <p:cNvPr id="2" name="Rectangle 1">
            <a:extLst>
              <a:ext uri="{FF2B5EF4-FFF2-40B4-BE49-F238E27FC236}">
                <a16:creationId xmlns:a16="http://schemas.microsoft.com/office/drawing/2014/main" id="{5CC4D127-F30C-4FFA-A3DB-84877F9A07DD}"/>
              </a:ext>
            </a:extLst>
          </p:cNvPr>
          <p:cNvSpPr/>
          <p:nvPr/>
        </p:nvSpPr>
        <p:spPr bwMode="auto">
          <a:xfrm>
            <a:off x="6644640" y="807720"/>
            <a:ext cx="5547360" cy="435864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err="1">
              <a:ln>
                <a:noFill/>
              </a:ln>
              <a:solidFill>
                <a:srgbClr val="000000"/>
              </a:solidFill>
              <a:effectLst/>
              <a:uLnTx/>
              <a:uFillTx/>
              <a:latin typeface="Segoe UI"/>
              <a:ea typeface="Segoe UI" pitchFamily="34" charset="0"/>
              <a:cs typeface="Segoe UI" pitchFamily="34" charset="0"/>
            </a:endParaRPr>
          </a:p>
        </p:txBody>
      </p:sp>
      <p:pic>
        <p:nvPicPr>
          <p:cNvPr id="5" name="Picture 4">
            <a:extLst>
              <a:ext uri="{FF2B5EF4-FFF2-40B4-BE49-F238E27FC236}">
                <a16:creationId xmlns:a16="http://schemas.microsoft.com/office/drawing/2014/main" id="{0108E1A3-B358-44E5-8BD0-E78B2439BD89}"/>
              </a:ext>
            </a:extLst>
          </p:cNvPr>
          <p:cNvPicPr>
            <a:picLocks noChangeAspect="1"/>
          </p:cNvPicPr>
          <p:nvPr/>
        </p:nvPicPr>
        <p:blipFill rotWithShape="1">
          <a:blip r:embed="rId4"/>
          <a:srcRect l="10492" r="24749"/>
          <a:stretch/>
        </p:blipFill>
        <p:spPr>
          <a:xfrm>
            <a:off x="6644640" y="802949"/>
            <a:ext cx="5547359" cy="4363411"/>
          </a:xfrm>
          <a:prstGeom prst="rect">
            <a:avLst/>
          </a:prstGeom>
        </p:spPr>
      </p:pic>
    </p:spTree>
    <p:extLst>
      <p:ext uri="{BB962C8B-B14F-4D97-AF65-F5344CB8AC3E}">
        <p14:creationId xmlns:p14="http://schemas.microsoft.com/office/powerpoint/2010/main" val="204439939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dirty="0"/>
              <a:t>Challenge 7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3" y="1187450"/>
            <a:ext cx="11653837" cy="4801314"/>
          </a:xfrm>
        </p:spPr>
        <p:txBody>
          <a:bodyPr/>
          <a:lstStyle/>
          <a:p>
            <a:pPr marL="0" indent="0">
              <a:buNone/>
            </a:pPr>
            <a:r>
              <a:rPr lang="en-US" sz="2400" dirty="0"/>
              <a:t>This challenge centers on Business Continuity/Disaster Recovery (BCDR)</a:t>
            </a:r>
          </a:p>
          <a:p>
            <a:pPr marL="0" indent="0">
              <a:buNone/>
            </a:pPr>
            <a:endParaRPr lang="en-US" sz="2400" dirty="0"/>
          </a:p>
          <a:p>
            <a:pPr marL="0" indent="0">
              <a:buNone/>
            </a:pPr>
            <a:r>
              <a:rPr lang="en-US" sz="2400" dirty="0"/>
              <a:t>Attendees should focus on planning and monitoring the environment for uptime</a:t>
            </a:r>
          </a:p>
          <a:p>
            <a:pPr lvl="1"/>
            <a:r>
              <a:rPr lang="en-US" sz="1800" dirty="0"/>
              <a:t>Attendees will need to determine what must be monitored</a:t>
            </a:r>
          </a:p>
          <a:p>
            <a:pPr lvl="1"/>
            <a:r>
              <a:rPr lang="en-US" sz="1800" dirty="0"/>
              <a:t>Attendees will need to determine and configure conditions for alerting</a:t>
            </a:r>
          </a:p>
          <a:p>
            <a:pPr lvl="1"/>
            <a:r>
              <a:rPr lang="en-US" sz="1800" dirty="0"/>
              <a:t>Attendees will need to construct a RACI chart for determining potential impacts on the business</a:t>
            </a:r>
          </a:p>
          <a:p>
            <a:pPr marL="0" indent="0">
              <a:buNone/>
            </a:pPr>
            <a:endParaRPr lang="en-US" sz="2400" dirty="0"/>
          </a:p>
          <a:p>
            <a:pPr marL="0" indent="0">
              <a:buNone/>
            </a:pPr>
            <a:r>
              <a:rPr lang="en-US" sz="2400" dirty="0"/>
              <a:t>Attendees will need to be familiar with the following:</a:t>
            </a:r>
          </a:p>
          <a:p>
            <a:pPr lvl="1"/>
            <a:r>
              <a:rPr lang="en-US" sz="1800" dirty="0"/>
              <a:t>Azure Monitor</a:t>
            </a:r>
          </a:p>
          <a:p>
            <a:pPr lvl="1"/>
            <a:r>
              <a:rPr lang="en-US" sz="1800" dirty="0"/>
              <a:t>Log Analytics</a:t>
            </a:r>
          </a:p>
          <a:p>
            <a:pPr lvl="1"/>
            <a:r>
              <a:rPr lang="en-US" sz="1800" dirty="0"/>
              <a:t>Security Center</a:t>
            </a:r>
          </a:p>
          <a:p>
            <a:pPr lvl="1"/>
            <a:r>
              <a:rPr lang="en-US" sz="1800" dirty="0"/>
              <a:t>Sentinel</a:t>
            </a:r>
          </a:p>
          <a:p>
            <a:pPr marL="0" indent="0">
              <a:buNone/>
            </a:pPr>
            <a:endParaRPr lang="en-US" sz="1800" dirty="0"/>
          </a:p>
        </p:txBody>
      </p:sp>
    </p:spTree>
    <p:extLst>
      <p:ext uri="{BB962C8B-B14F-4D97-AF65-F5344CB8AC3E}">
        <p14:creationId xmlns:p14="http://schemas.microsoft.com/office/powerpoint/2010/main" val="1129850306"/>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7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2154436"/>
          </a:xfrm>
        </p:spPr>
        <p:txBody>
          <a:bodyPr/>
          <a:lstStyle/>
          <a:p>
            <a:pPr marL="457200" indent="-457200">
              <a:buFont typeface="+mj-lt"/>
              <a:buAutoNum type="arabicPeriod"/>
            </a:pPr>
            <a:r>
              <a:rPr lang="en-US" sz="2000" dirty="0"/>
              <a:t>What build/release pipelines were built?</a:t>
            </a:r>
          </a:p>
          <a:p>
            <a:pPr marL="457200" indent="-457200">
              <a:buFont typeface="+mj-lt"/>
              <a:buAutoNum type="arabicPeriod"/>
            </a:pPr>
            <a:r>
              <a:rPr lang="en-US" sz="2000" dirty="0"/>
              <a:t>How are the pipelines configured? And, why?</a:t>
            </a:r>
          </a:p>
          <a:p>
            <a:pPr marL="457200" indent="-457200">
              <a:buFont typeface="+mj-lt"/>
              <a:buAutoNum type="arabicPeriod"/>
            </a:pPr>
            <a:r>
              <a:rPr lang="en-US" sz="2000" dirty="0"/>
              <a:t>What security gates were implemented?</a:t>
            </a:r>
          </a:p>
          <a:p>
            <a:pPr marL="457200" indent="-457200">
              <a:buFont typeface="+mj-lt"/>
              <a:buAutoNum type="arabicPeriod"/>
            </a:pPr>
            <a:r>
              <a:rPr lang="en-US" sz="2000" dirty="0"/>
              <a:t>How were Bicep scripts configured to restrict which SKUs can be deployed?</a:t>
            </a:r>
          </a:p>
          <a:p>
            <a:pPr marL="457200" indent="-457200">
              <a:buFont typeface="+mj-lt"/>
              <a:buAutoNum type="arabicPeriod"/>
            </a:pPr>
            <a:r>
              <a:rPr lang="en-US" sz="2000" dirty="0"/>
              <a:t>What strategies were explored for deployments?</a:t>
            </a:r>
          </a:p>
          <a:p>
            <a:pPr marL="457200" indent="-457200">
              <a:buFont typeface="+mj-lt"/>
              <a:buAutoNum type="arabicPeriod"/>
            </a:pPr>
            <a:r>
              <a:rPr lang="en-US" sz="2000" dirty="0"/>
              <a:t>How will the team progress with making changes to the environment while maintaining uptime? </a:t>
            </a:r>
          </a:p>
        </p:txBody>
      </p:sp>
    </p:spTree>
    <p:extLst>
      <p:ext uri="{BB962C8B-B14F-4D97-AF65-F5344CB8AC3E}">
        <p14:creationId xmlns:p14="http://schemas.microsoft.com/office/powerpoint/2010/main" val="121109134"/>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8"/>
            <a:ext cx="9116920" cy="1107996"/>
          </a:xfrm>
        </p:spPr>
        <p:txBody>
          <a:bodyPr/>
          <a:lstStyle/>
          <a:p>
            <a:r>
              <a:rPr lang="en-US" dirty="0"/>
              <a:t>Challenge 8</a:t>
            </a:r>
            <a:br>
              <a:rPr lang="en-US" dirty="0"/>
            </a:br>
            <a:r>
              <a:rPr lang="en-US" dirty="0"/>
              <a:t>Tightening database security</a:t>
            </a:r>
          </a:p>
        </p:txBody>
      </p:sp>
      <p:sp>
        <p:nvSpPr>
          <p:cNvPr id="2" name="Subtitle 1">
            <a:extLst>
              <a:ext uri="{FF2B5EF4-FFF2-40B4-BE49-F238E27FC236}">
                <a16:creationId xmlns:a16="http://schemas.microsoft.com/office/drawing/2014/main" id="{5AA8278A-29FA-4C2C-8507-D835E927C928}"/>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864151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dirty="0"/>
              <a:t>Challenge 8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3" y="1187450"/>
            <a:ext cx="11653837" cy="4801314"/>
          </a:xfrm>
        </p:spPr>
        <p:txBody>
          <a:bodyPr/>
          <a:lstStyle/>
          <a:p>
            <a:pPr marL="0" indent="0">
              <a:buNone/>
            </a:pPr>
            <a:r>
              <a:rPr lang="en-US" sz="2400" dirty="0"/>
              <a:t>This challenge centers on Business Continuity/Disaster Recovery (BCDR)</a:t>
            </a:r>
          </a:p>
          <a:p>
            <a:pPr marL="0" indent="0">
              <a:buNone/>
            </a:pPr>
            <a:endParaRPr lang="en-US" sz="2400" dirty="0"/>
          </a:p>
          <a:p>
            <a:pPr marL="0" indent="0">
              <a:buNone/>
            </a:pPr>
            <a:r>
              <a:rPr lang="en-US" sz="2400" dirty="0"/>
              <a:t>Attendees should focus on planning and monitoring the environment for uptime</a:t>
            </a:r>
          </a:p>
          <a:p>
            <a:pPr lvl="1"/>
            <a:r>
              <a:rPr lang="en-US" sz="1800" dirty="0"/>
              <a:t>Attendees will need to determine what must be monitored</a:t>
            </a:r>
          </a:p>
          <a:p>
            <a:pPr lvl="1"/>
            <a:r>
              <a:rPr lang="en-US" sz="1800" dirty="0"/>
              <a:t>Attendees will need to determine and configure conditions for alerting</a:t>
            </a:r>
          </a:p>
          <a:p>
            <a:pPr lvl="1"/>
            <a:r>
              <a:rPr lang="en-US" sz="1800" dirty="0"/>
              <a:t>Attendees will need to construct a RACI chart for determining potential impacts on the business</a:t>
            </a:r>
          </a:p>
          <a:p>
            <a:pPr marL="0" indent="0">
              <a:buNone/>
            </a:pPr>
            <a:endParaRPr lang="en-US" sz="2400" dirty="0"/>
          </a:p>
          <a:p>
            <a:pPr marL="0" indent="0">
              <a:buNone/>
            </a:pPr>
            <a:r>
              <a:rPr lang="en-US" sz="2400" dirty="0"/>
              <a:t>Attendees will need to be familiar with the following:</a:t>
            </a:r>
          </a:p>
          <a:p>
            <a:pPr lvl="1"/>
            <a:r>
              <a:rPr lang="en-US" sz="1800" dirty="0"/>
              <a:t>Azure Monitor</a:t>
            </a:r>
          </a:p>
          <a:p>
            <a:pPr lvl="1"/>
            <a:r>
              <a:rPr lang="en-US" sz="1800" dirty="0"/>
              <a:t>Log Analytics</a:t>
            </a:r>
          </a:p>
          <a:p>
            <a:pPr lvl="1"/>
            <a:r>
              <a:rPr lang="en-US" sz="1800" dirty="0"/>
              <a:t>Security Center</a:t>
            </a:r>
          </a:p>
          <a:p>
            <a:pPr lvl="1"/>
            <a:r>
              <a:rPr lang="en-US" sz="1800" dirty="0"/>
              <a:t>Sentinel</a:t>
            </a:r>
          </a:p>
          <a:p>
            <a:pPr marL="0" indent="0">
              <a:buNone/>
            </a:pPr>
            <a:endParaRPr lang="en-US" sz="1800" dirty="0"/>
          </a:p>
        </p:txBody>
      </p:sp>
    </p:spTree>
    <p:extLst>
      <p:ext uri="{BB962C8B-B14F-4D97-AF65-F5344CB8AC3E}">
        <p14:creationId xmlns:p14="http://schemas.microsoft.com/office/powerpoint/2010/main" val="190126598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8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2154436"/>
          </a:xfrm>
        </p:spPr>
        <p:txBody>
          <a:bodyPr/>
          <a:lstStyle/>
          <a:p>
            <a:pPr marL="457200" indent="-457200">
              <a:buFont typeface="+mj-lt"/>
              <a:buAutoNum type="arabicPeriod"/>
            </a:pPr>
            <a:r>
              <a:rPr lang="en-US" sz="2000" dirty="0"/>
              <a:t>What build/release pipelines were built?</a:t>
            </a:r>
          </a:p>
          <a:p>
            <a:pPr marL="457200" indent="-457200">
              <a:buFont typeface="+mj-lt"/>
              <a:buAutoNum type="arabicPeriod"/>
            </a:pPr>
            <a:r>
              <a:rPr lang="en-US" sz="2000" dirty="0"/>
              <a:t>How are the pipelines configured? And, why?</a:t>
            </a:r>
          </a:p>
          <a:p>
            <a:pPr marL="457200" indent="-457200">
              <a:buFont typeface="+mj-lt"/>
              <a:buAutoNum type="arabicPeriod"/>
            </a:pPr>
            <a:r>
              <a:rPr lang="en-US" sz="2000" dirty="0"/>
              <a:t>What security gates were implemented?</a:t>
            </a:r>
          </a:p>
          <a:p>
            <a:pPr marL="457200" indent="-457200">
              <a:buFont typeface="+mj-lt"/>
              <a:buAutoNum type="arabicPeriod"/>
            </a:pPr>
            <a:r>
              <a:rPr lang="en-US" sz="2000" dirty="0"/>
              <a:t>How were Bicep scripts configured to restrict which SKUs can be deployed?</a:t>
            </a:r>
          </a:p>
          <a:p>
            <a:pPr marL="457200" indent="-457200">
              <a:buFont typeface="+mj-lt"/>
              <a:buAutoNum type="arabicPeriod"/>
            </a:pPr>
            <a:r>
              <a:rPr lang="en-US" sz="2000" dirty="0"/>
              <a:t>What strategies were explored for deployments?</a:t>
            </a:r>
          </a:p>
          <a:p>
            <a:pPr marL="457200" indent="-457200">
              <a:buFont typeface="+mj-lt"/>
              <a:buAutoNum type="arabicPeriod"/>
            </a:pPr>
            <a:r>
              <a:rPr lang="en-US" sz="2000" dirty="0"/>
              <a:t>How will the team progress with making changes to the environment while maintaining uptime? </a:t>
            </a:r>
          </a:p>
        </p:txBody>
      </p:sp>
    </p:spTree>
    <p:extLst>
      <p:ext uri="{BB962C8B-B14F-4D97-AF65-F5344CB8AC3E}">
        <p14:creationId xmlns:p14="http://schemas.microsoft.com/office/powerpoint/2010/main" val="186618090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02CF75-3156-B44A-9B7C-7BC2549DE946}"/>
              </a:ext>
            </a:extLst>
          </p:cNvPr>
          <p:cNvSpPr>
            <a:spLocks noGrp="1"/>
          </p:cNvSpPr>
          <p:nvPr>
            <p:ph type="title"/>
          </p:nvPr>
        </p:nvSpPr>
        <p:spPr>
          <a:xfrm>
            <a:off x="2097618" y="2972128"/>
            <a:ext cx="7636932" cy="1107996"/>
          </a:xfrm>
        </p:spPr>
        <p:txBody>
          <a:bodyPr/>
          <a:lstStyle/>
          <a:p>
            <a:r>
              <a:rPr lang="en-US" dirty="0"/>
              <a:t>Challenge 9</a:t>
            </a:r>
            <a:br>
              <a:rPr lang="en-US" dirty="0"/>
            </a:br>
            <a:r>
              <a:rPr lang="en-US" dirty="0"/>
              <a:t>Capturing correlation data</a:t>
            </a:r>
          </a:p>
        </p:txBody>
      </p:sp>
      <p:sp>
        <p:nvSpPr>
          <p:cNvPr id="2" name="Subtitle 1">
            <a:extLst>
              <a:ext uri="{FF2B5EF4-FFF2-40B4-BE49-F238E27FC236}">
                <a16:creationId xmlns:a16="http://schemas.microsoft.com/office/drawing/2014/main" id="{B3B67747-8137-4FC4-8419-147D37F78EC1}"/>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2609994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B77F59-7B50-45C1-BFB6-2FED0864CBFE}"/>
              </a:ext>
            </a:extLst>
          </p:cNvPr>
          <p:cNvSpPr>
            <a:spLocks noGrp="1"/>
          </p:cNvSpPr>
          <p:nvPr>
            <p:ph type="title"/>
          </p:nvPr>
        </p:nvSpPr>
        <p:spPr/>
        <p:txBody>
          <a:bodyPr/>
          <a:lstStyle/>
          <a:p>
            <a:r>
              <a:rPr lang="en-US" dirty="0"/>
              <a:t>Challenge 9 MVP</a:t>
            </a:r>
          </a:p>
        </p:txBody>
      </p:sp>
      <p:sp>
        <p:nvSpPr>
          <p:cNvPr id="5" name="Text Placeholder 4">
            <a:extLst>
              <a:ext uri="{FF2B5EF4-FFF2-40B4-BE49-F238E27FC236}">
                <a16:creationId xmlns:a16="http://schemas.microsoft.com/office/drawing/2014/main" id="{5252E9C4-A8D9-4202-9D59-593C16B71E54}"/>
              </a:ext>
            </a:extLst>
          </p:cNvPr>
          <p:cNvSpPr>
            <a:spLocks noGrp="1"/>
          </p:cNvSpPr>
          <p:nvPr>
            <p:ph type="body" sz="quarter" idx="4294967295"/>
          </p:nvPr>
        </p:nvSpPr>
        <p:spPr>
          <a:xfrm>
            <a:off x="538163" y="1187450"/>
            <a:ext cx="11653837" cy="4801314"/>
          </a:xfrm>
        </p:spPr>
        <p:txBody>
          <a:bodyPr/>
          <a:lstStyle/>
          <a:p>
            <a:pPr marL="0" indent="0">
              <a:buNone/>
            </a:pPr>
            <a:r>
              <a:rPr lang="en-US" sz="2400" dirty="0"/>
              <a:t>This challenge centers on Business Continuity/Disaster Recovery (BCDR)</a:t>
            </a:r>
          </a:p>
          <a:p>
            <a:pPr marL="0" indent="0">
              <a:buNone/>
            </a:pPr>
            <a:endParaRPr lang="en-US" sz="2400" dirty="0"/>
          </a:p>
          <a:p>
            <a:pPr marL="0" indent="0">
              <a:buNone/>
            </a:pPr>
            <a:r>
              <a:rPr lang="en-US" sz="2400" dirty="0"/>
              <a:t>Attendees should focus on planning and monitoring the environment for uptime</a:t>
            </a:r>
          </a:p>
          <a:p>
            <a:pPr lvl="1"/>
            <a:r>
              <a:rPr lang="en-US" sz="1800" dirty="0"/>
              <a:t>Attendees will need to determine what must be monitored</a:t>
            </a:r>
          </a:p>
          <a:p>
            <a:pPr lvl="1"/>
            <a:r>
              <a:rPr lang="en-US" sz="1800" dirty="0"/>
              <a:t>Attendees will need to determine and configure conditions for alerting</a:t>
            </a:r>
          </a:p>
          <a:p>
            <a:pPr lvl="1"/>
            <a:r>
              <a:rPr lang="en-US" sz="1800" dirty="0"/>
              <a:t>Attendees will need to construct a RACI chart for determining potential impacts on the business</a:t>
            </a:r>
          </a:p>
          <a:p>
            <a:pPr marL="0" indent="0">
              <a:buNone/>
            </a:pPr>
            <a:endParaRPr lang="en-US" sz="2400" dirty="0"/>
          </a:p>
          <a:p>
            <a:pPr marL="0" indent="0">
              <a:buNone/>
            </a:pPr>
            <a:r>
              <a:rPr lang="en-US" sz="2400" dirty="0"/>
              <a:t>Attendees will need to be familiar with the following:</a:t>
            </a:r>
          </a:p>
          <a:p>
            <a:pPr lvl="1"/>
            <a:r>
              <a:rPr lang="en-US" sz="1800" dirty="0"/>
              <a:t>Azure Monitor</a:t>
            </a:r>
          </a:p>
          <a:p>
            <a:pPr lvl="1"/>
            <a:r>
              <a:rPr lang="en-US" sz="1800" dirty="0"/>
              <a:t>Log Analytics</a:t>
            </a:r>
          </a:p>
          <a:p>
            <a:pPr lvl="1"/>
            <a:r>
              <a:rPr lang="en-US" sz="1800" dirty="0"/>
              <a:t>Security Center</a:t>
            </a:r>
          </a:p>
          <a:p>
            <a:pPr lvl="1"/>
            <a:r>
              <a:rPr lang="en-US" sz="1800" dirty="0"/>
              <a:t>Sentinel</a:t>
            </a:r>
          </a:p>
          <a:p>
            <a:pPr marL="0" indent="0">
              <a:buNone/>
            </a:pPr>
            <a:endParaRPr lang="en-US" sz="1800" dirty="0"/>
          </a:p>
        </p:txBody>
      </p:sp>
    </p:spTree>
    <p:extLst>
      <p:ext uri="{BB962C8B-B14F-4D97-AF65-F5344CB8AC3E}">
        <p14:creationId xmlns:p14="http://schemas.microsoft.com/office/powerpoint/2010/main" val="2374939539"/>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1058-BE34-4929-8ED0-A1E7C84B8C7C}"/>
              </a:ext>
            </a:extLst>
          </p:cNvPr>
          <p:cNvSpPr>
            <a:spLocks noGrp="1"/>
          </p:cNvSpPr>
          <p:nvPr>
            <p:ph type="title"/>
          </p:nvPr>
        </p:nvSpPr>
        <p:spPr/>
        <p:txBody>
          <a:bodyPr/>
          <a:lstStyle/>
          <a:p>
            <a:r>
              <a:rPr lang="en-US" dirty="0"/>
              <a:t>Challenge 9 responses</a:t>
            </a:r>
          </a:p>
        </p:txBody>
      </p:sp>
      <p:sp>
        <p:nvSpPr>
          <p:cNvPr id="3" name="Text Placeholder 2">
            <a:extLst>
              <a:ext uri="{FF2B5EF4-FFF2-40B4-BE49-F238E27FC236}">
                <a16:creationId xmlns:a16="http://schemas.microsoft.com/office/drawing/2014/main" id="{CFA783FC-6B8C-4DFB-83F7-BB78CD96C336}"/>
              </a:ext>
            </a:extLst>
          </p:cNvPr>
          <p:cNvSpPr>
            <a:spLocks noGrp="1"/>
          </p:cNvSpPr>
          <p:nvPr>
            <p:ph type="body" sz="quarter" idx="4294967295"/>
          </p:nvPr>
        </p:nvSpPr>
        <p:spPr>
          <a:xfrm>
            <a:off x="538163" y="1168648"/>
            <a:ext cx="11380299" cy="2154436"/>
          </a:xfrm>
        </p:spPr>
        <p:txBody>
          <a:bodyPr/>
          <a:lstStyle/>
          <a:p>
            <a:pPr marL="457200" indent="-457200">
              <a:buFont typeface="+mj-lt"/>
              <a:buAutoNum type="arabicPeriod"/>
            </a:pPr>
            <a:r>
              <a:rPr lang="en-US" sz="2000" dirty="0"/>
              <a:t>What build/release pipelines were built?</a:t>
            </a:r>
          </a:p>
          <a:p>
            <a:pPr marL="457200" indent="-457200">
              <a:buFont typeface="+mj-lt"/>
              <a:buAutoNum type="arabicPeriod"/>
            </a:pPr>
            <a:r>
              <a:rPr lang="en-US" sz="2000" dirty="0"/>
              <a:t>How are the pipelines configured? And, why?</a:t>
            </a:r>
          </a:p>
          <a:p>
            <a:pPr marL="457200" indent="-457200">
              <a:buFont typeface="+mj-lt"/>
              <a:buAutoNum type="arabicPeriod"/>
            </a:pPr>
            <a:r>
              <a:rPr lang="en-US" sz="2000" dirty="0"/>
              <a:t>What security gates were implemented?</a:t>
            </a:r>
          </a:p>
          <a:p>
            <a:pPr marL="457200" indent="-457200">
              <a:buFont typeface="+mj-lt"/>
              <a:buAutoNum type="arabicPeriod"/>
            </a:pPr>
            <a:r>
              <a:rPr lang="en-US" sz="2000" dirty="0"/>
              <a:t>How were Bicep scripts configured to restrict which SKUs can be deployed?</a:t>
            </a:r>
          </a:p>
          <a:p>
            <a:pPr marL="457200" indent="-457200">
              <a:buFont typeface="+mj-lt"/>
              <a:buAutoNum type="arabicPeriod"/>
            </a:pPr>
            <a:r>
              <a:rPr lang="en-US" sz="2000" dirty="0"/>
              <a:t>What strategies were explored for deployments?</a:t>
            </a:r>
          </a:p>
          <a:p>
            <a:pPr marL="457200" indent="-457200">
              <a:buFont typeface="+mj-lt"/>
              <a:buAutoNum type="arabicPeriod"/>
            </a:pPr>
            <a:r>
              <a:rPr lang="en-US" sz="2000" dirty="0"/>
              <a:t>How will the team progress with making changes to the environment while maintaining uptime? </a:t>
            </a:r>
          </a:p>
        </p:txBody>
      </p:sp>
    </p:spTree>
    <p:extLst>
      <p:ext uri="{BB962C8B-B14F-4D97-AF65-F5344CB8AC3E}">
        <p14:creationId xmlns:p14="http://schemas.microsoft.com/office/powerpoint/2010/main" val="1090700469"/>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593510F3-A491-4515-B369-8F8B55D118FA}"/>
              </a:ext>
            </a:extLst>
          </p:cNvPr>
          <p:cNvSpPr>
            <a:spLocks noGrp="1"/>
          </p:cNvSpPr>
          <p:nvPr>
            <p:ph type="title"/>
          </p:nvPr>
        </p:nvSpPr>
        <p:spPr>
          <a:xfrm>
            <a:off x="369047" y="2640668"/>
            <a:ext cx="4052346" cy="495520"/>
          </a:xfrm>
        </p:spPr>
        <p:txBody>
          <a:bodyPr/>
          <a:lstStyle/>
          <a:p>
            <a:r>
              <a:rPr lang="en-US" dirty="0"/>
              <a:t>Coach solutions folder</a:t>
            </a:r>
          </a:p>
        </p:txBody>
      </p:sp>
      <p:sp>
        <p:nvSpPr>
          <p:cNvPr id="17" name="Title 15">
            <a:extLst>
              <a:ext uri="{FF2B5EF4-FFF2-40B4-BE49-F238E27FC236}">
                <a16:creationId xmlns:a16="http://schemas.microsoft.com/office/drawing/2014/main" id="{BC7B19C1-225B-4AE6-9F94-8D3BCE539746}"/>
              </a:ext>
            </a:extLst>
          </p:cNvPr>
          <p:cNvSpPr txBox="1">
            <a:spLocks/>
          </p:cNvSpPr>
          <p:nvPr/>
        </p:nvSpPr>
        <p:spPr>
          <a:xfrm>
            <a:off x="369046" y="3181240"/>
            <a:ext cx="8592074" cy="926407"/>
          </a:xfrm>
          <a:prstGeom prst="rect">
            <a:avLst/>
          </a:prstGeom>
        </p:spPr>
        <p:txBody>
          <a:bodyPr vert="horz" wrap="square" lIns="0" tIns="64008" rIns="0" bIns="0" rtlCol="0" anchor="t">
            <a:spAutoFit/>
          </a:bodyPr>
          <a:lstStyle>
            <a:lvl1pPr algn="l" defTabSz="932742" rtl="0" eaLnBrk="1" latinLnBrk="0" hangingPunct="1">
              <a:lnSpc>
                <a:spcPct val="100000"/>
              </a:lnSpc>
              <a:spcBef>
                <a:spcPct val="0"/>
              </a:spcBef>
              <a:buNone/>
              <a:defRPr lang="en-US" sz="2800" b="0" kern="1200" cap="none" spc="0" baseline="0">
                <a:ln w="3175">
                  <a:noFill/>
                </a:ln>
                <a:solidFill>
                  <a:schemeClr val="tx1"/>
                </a:solidFill>
                <a:effectLst/>
                <a:latin typeface="+mj-lt"/>
                <a:ea typeface="+mn-ea"/>
                <a:cs typeface="Segoe UI" panose="020B0502040204020203" pitchFamily="34" charset="0"/>
              </a:defRPr>
            </a:lvl1pPr>
          </a:lstStyle>
          <a:p>
            <a:r>
              <a:rPr lang="en-US" dirty="0">
                <a:hlinkClick r:id="rId2"/>
              </a:rPr>
              <a:t>https://aka.ms/OHCoachMaterials/WellArchitected</a:t>
            </a:r>
            <a:endParaRPr lang="en-US" dirty="0"/>
          </a:p>
          <a:p>
            <a:endParaRPr lang="en-US" dirty="0"/>
          </a:p>
        </p:txBody>
      </p:sp>
    </p:spTree>
    <p:extLst>
      <p:ext uri="{BB962C8B-B14F-4D97-AF65-F5344CB8AC3E}">
        <p14:creationId xmlns:p14="http://schemas.microsoft.com/office/powerpoint/2010/main" val="2944877281"/>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B2177-4DE1-4377-A479-B793D8C4925F}"/>
              </a:ext>
            </a:extLst>
          </p:cNvPr>
          <p:cNvSpPr>
            <a:spLocks noGrp="1"/>
          </p:cNvSpPr>
          <p:nvPr>
            <p:ph type="title"/>
          </p:nvPr>
        </p:nvSpPr>
        <p:spPr/>
        <p:txBody>
          <a:bodyPr/>
          <a:lstStyle/>
          <a:p>
            <a:r>
              <a:rPr lang="en-US" dirty="0"/>
              <a:t>Thank you coaches!</a:t>
            </a:r>
          </a:p>
        </p:txBody>
      </p:sp>
    </p:spTree>
    <p:extLst>
      <p:ext uri="{BB962C8B-B14F-4D97-AF65-F5344CB8AC3E}">
        <p14:creationId xmlns:p14="http://schemas.microsoft.com/office/powerpoint/2010/main" val="4250241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EAF102-7280-4071-8424-A333FF20719B}"/>
              </a:ext>
              <a:ext uri="{C183D7F6-B498-43B3-948B-1728B52AA6E4}">
                <adec:decorative xmlns:adec="http://schemas.microsoft.com/office/drawing/2017/decorative" val="1"/>
              </a:ext>
            </a:extLst>
          </p:cNvPr>
          <p:cNvSpPr/>
          <p:nvPr/>
        </p:nvSpPr>
        <p:spPr bwMode="auto">
          <a:xfrm>
            <a:off x="0" y="2392776"/>
            <a:ext cx="12192000" cy="646331"/>
          </a:xfrm>
          <a:prstGeom prst="rect">
            <a:avLst/>
          </a:prstGeom>
          <a:solidFill>
            <a:srgbClr val="F4F4F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Rectangle 2">
            <a:extLst>
              <a:ext uri="{FF2B5EF4-FFF2-40B4-BE49-F238E27FC236}">
                <a16:creationId xmlns:a16="http://schemas.microsoft.com/office/drawing/2014/main" id="{A533D2E1-4325-4915-96EC-BE607D3E856E}"/>
              </a:ext>
            </a:extLst>
          </p:cNvPr>
          <p:cNvSpPr/>
          <p:nvPr/>
        </p:nvSpPr>
        <p:spPr>
          <a:xfrm>
            <a:off x="268926" y="1353310"/>
            <a:ext cx="11155680" cy="646331"/>
          </a:xfrm>
          <a:prstGeom prst="rect">
            <a:avLst/>
          </a:prstGeom>
        </p:spPr>
        <p:txBody>
          <a:bodyPr wrap="square">
            <a:no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FFFFF"/>
                </a:solidFill>
                <a:effectLst/>
                <a:uLnTx/>
                <a:uFillTx/>
                <a:latin typeface="Segoe UI Light"/>
                <a:ea typeface="+mn-ea"/>
                <a:cs typeface="+mn-cs"/>
              </a:rPr>
              <a:t>The challenges in this OpenHack are based on real world and validated scenarios from both the Microsoft field and customers</a:t>
            </a:r>
            <a:endParaRPr kumimoji="0" lang="en-US" sz="1800" b="1" i="0" u="none" strike="noStrike" kern="1200" cap="none" spc="0" normalizeH="0" baseline="0" noProof="0">
              <a:ln>
                <a:noFill/>
              </a:ln>
              <a:solidFill>
                <a:srgbClr val="FFFFFF"/>
              </a:solidFill>
              <a:effectLst/>
              <a:uLnTx/>
              <a:uFillTx/>
              <a:latin typeface="Segoe UI Light"/>
              <a:ea typeface="+mn-ea"/>
              <a:cs typeface="+mn-cs"/>
            </a:endParaRPr>
          </a:p>
        </p:txBody>
      </p:sp>
      <p:pic>
        <p:nvPicPr>
          <p:cNvPr id="4" name="Picture 3" descr="Assess, Migrate, Optimize, Secure and manage banner.">
            <a:extLst>
              <a:ext uri="{FF2B5EF4-FFF2-40B4-BE49-F238E27FC236}">
                <a16:creationId xmlns:a16="http://schemas.microsoft.com/office/drawing/2014/main" id="{0079FD78-CD9F-4E4B-9FD4-9534B5081235}"/>
              </a:ext>
            </a:extLst>
          </p:cNvPr>
          <p:cNvPicPr>
            <a:picLocks noChangeAspect="1"/>
          </p:cNvPicPr>
          <p:nvPr/>
        </p:nvPicPr>
        <p:blipFill>
          <a:blip r:embed="rId2"/>
          <a:stretch>
            <a:fillRect/>
          </a:stretch>
        </p:blipFill>
        <p:spPr>
          <a:xfrm>
            <a:off x="262667" y="2392776"/>
            <a:ext cx="11666667" cy="638095"/>
          </a:xfrm>
          <a:prstGeom prst="rect">
            <a:avLst/>
          </a:prstGeom>
        </p:spPr>
      </p:pic>
      <p:sp>
        <p:nvSpPr>
          <p:cNvPr id="6" name="Rectangle 5">
            <a:extLst>
              <a:ext uri="{FF2B5EF4-FFF2-40B4-BE49-F238E27FC236}">
                <a16:creationId xmlns:a16="http://schemas.microsoft.com/office/drawing/2014/main" id="{54925A10-2AC0-4F33-9A21-0B3740D124D4}"/>
              </a:ext>
            </a:extLst>
          </p:cNvPr>
          <p:cNvSpPr/>
          <p:nvPr/>
        </p:nvSpPr>
        <p:spPr>
          <a:xfrm>
            <a:off x="268928" y="3100840"/>
            <a:ext cx="2980110" cy="1477328"/>
          </a:xfrm>
          <a:prstGeom prst="rect">
            <a:avLst/>
          </a:prstGeom>
        </p:spPr>
        <p:txBody>
          <a:bodyPr wrap="square">
            <a:spAutoFit/>
          </a:bodyPr>
          <a:lstStyle/>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Light"/>
                <a:ea typeface="+mn-ea"/>
                <a:cs typeface="+mn-cs"/>
              </a:rPr>
              <a:t>Know your stakeholders</a:t>
            </a:r>
          </a:p>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Light"/>
                <a:ea typeface="+mn-ea"/>
                <a:cs typeface="+mn-cs"/>
              </a:rPr>
              <a:t>Calculate your cost</a:t>
            </a:r>
            <a:endParaRPr kumimoji="0" lang="en-US" sz="1800" b="1" i="0" u="none" strike="noStrike" kern="1200" cap="none" spc="0" normalizeH="0" baseline="0" noProof="0">
              <a:ln>
                <a:noFill/>
              </a:ln>
              <a:solidFill>
                <a:srgbClr val="FFFFFF"/>
              </a:solidFill>
              <a:effectLst/>
              <a:uLnTx/>
              <a:uFillTx/>
              <a:latin typeface="Segoe UI Light"/>
              <a:ea typeface="+mn-ea"/>
              <a:cs typeface="+mn-cs"/>
            </a:endParaRPr>
          </a:p>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Light"/>
                <a:ea typeface="+mn-ea"/>
                <a:cs typeface="+mn-cs"/>
              </a:rPr>
              <a:t>Perform discovery</a:t>
            </a:r>
          </a:p>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Light"/>
                <a:ea typeface="+mn-ea"/>
                <a:cs typeface="+mn-cs"/>
              </a:rPr>
              <a:t>Plan your migration</a:t>
            </a:r>
          </a:p>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FFFFFF"/>
                </a:solidFill>
                <a:effectLst/>
                <a:uLnTx/>
                <a:uFillTx/>
                <a:latin typeface="Segoe UI Light"/>
                <a:ea typeface="+mn-ea"/>
                <a:cs typeface="+mn-cs"/>
              </a:rPr>
              <a:t>Identity and governance</a:t>
            </a:r>
          </a:p>
        </p:txBody>
      </p:sp>
      <p:sp>
        <p:nvSpPr>
          <p:cNvPr id="7" name="Rectangle 6">
            <a:extLst>
              <a:ext uri="{FF2B5EF4-FFF2-40B4-BE49-F238E27FC236}">
                <a16:creationId xmlns:a16="http://schemas.microsoft.com/office/drawing/2014/main" id="{B0BAC358-E2C5-4880-AE32-C17E439BDE34}"/>
              </a:ext>
            </a:extLst>
          </p:cNvPr>
          <p:cNvSpPr/>
          <p:nvPr/>
        </p:nvSpPr>
        <p:spPr>
          <a:xfrm>
            <a:off x="3301933" y="3100839"/>
            <a:ext cx="3056024" cy="1477328"/>
          </a:xfrm>
          <a:prstGeom prst="rect">
            <a:avLst/>
          </a:prstGeom>
        </p:spPr>
        <p:txBody>
          <a:bodyPr wrap="square">
            <a:spAutoFit/>
          </a:bodyPr>
          <a:lstStyle/>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Light"/>
                <a:ea typeface="+mn-ea"/>
                <a:cs typeface="+mn-cs"/>
              </a:rPr>
              <a:t>Determine a strategy to minimize downtime and accelerate migration</a:t>
            </a:r>
          </a:p>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Light"/>
                <a:ea typeface="+mn-ea"/>
                <a:cs typeface="+mn-cs"/>
              </a:rPr>
              <a:t>Test in isolation</a:t>
            </a:r>
          </a:p>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Light"/>
                <a:ea typeface="+mn-ea"/>
                <a:cs typeface="+mn-cs"/>
              </a:rPr>
              <a:t>Select the right tools</a:t>
            </a:r>
          </a:p>
        </p:txBody>
      </p:sp>
      <p:sp>
        <p:nvSpPr>
          <p:cNvPr id="8" name="Rectangle 7">
            <a:extLst>
              <a:ext uri="{FF2B5EF4-FFF2-40B4-BE49-F238E27FC236}">
                <a16:creationId xmlns:a16="http://schemas.microsoft.com/office/drawing/2014/main" id="{76F64014-E34A-4496-A7CC-4ED73DFF2271}"/>
              </a:ext>
            </a:extLst>
          </p:cNvPr>
          <p:cNvSpPr/>
          <p:nvPr/>
        </p:nvSpPr>
        <p:spPr>
          <a:xfrm>
            <a:off x="6479550" y="3100838"/>
            <a:ext cx="2926835" cy="1200329"/>
          </a:xfrm>
          <a:prstGeom prst="rect">
            <a:avLst/>
          </a:prstGeom>
        </p:spPr>
        <p:txBody>
          <a:bodyPr wrap="square">
            <a:spAutoFit/>
          </a:bodyPr>
          <a:lstStyle/>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Light"/>
                <a:ea typeface="+mn-ea"/>
                <a:cs typeface="+mn-cs"/>
              </a:rPr>
              <a:t>Transform IaaS to PaaS with minimal downtime</a:t>
            </a:r>
          </a:p>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Light"/>
                <a:ea typeface="+mn-ea"/>
                <a:cs typeface="+mn-cs"/>
              </a:rPr>
              <a:t>Improve with on-demand resource availability</a:t>
            </a:r>
          </a:p>
        </p:txBody>
      </p:sp>
      <p:sp>
        <p:nvSpPr>
          <p:cNvPr id="9" name="Rectangle 8">
            <a:extLst>
              <a:ext uri="{FF2B5EF4-FFF2-40B4-BE49-F238E27FC236}">
                <a16:creationId xmlns:a16="http://schemas.microsoft.com/office/drawing/2014/main" id="{D51D9197-3048-456D-B324-433ADBCCDCBE}"/>
              </a:ext>
            </a:extLst>
          </p:cNvPr>
          <p:cNvSpPr/>
          <p:nvPr/>
        </p:nvSpPr>
        <p:spPr>
          <a:xfrm>
            <a:off x="9588469" y="3100837"/>
            <a:ext cx="2603531" cy="1200329"/>
          </a:xfrm>
          <a:prstGeom prst="rect">
            <a:avLst/>
          </a:prstGeom>
        </p:spPr>
        <p:txBody>
          <a:bodyPr wrap="square">
            <a:spAutoFit/>
          </a:bodyPr>
          <a:lstStyle/>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Light"/>
                <a:ea typeface="+mn-ea"/>
                <a:cs typeface="+mn-cs"/>
              </a:rPr>
              <a:t>Implement rich security</a:t>
            </a:r>
          </a:p>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Light"/>
                <a:ea typeface="+mn-ea"/>
                <a:cs typeface="+mn-cs"/>
              </a:rPr>
              <a:t>Data protection</a:t>
            </a:r>
          </a:p>
          <a:p>
            <a:pPr marL="285750" marR="0" lvl="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FFFF"/>
                </a:solidFill>
                <a:effectLst/>
                <a:uLnTx/>
                <a:uFillTx/>
                <a:latin typeface="Segoe UI Light"/>
                <a:ea typeface="+mn-ea"/>
                <a:cs typeface="+mn-cs"/>
              </a:rPr>
              <a:t>Monitor and triage</a:t>
            </a:r>
          </a:p>
        </p:txBody>
      </p:sp>
      <p:cxnSp>
        <p:nvCxnSpPr>
          <p:cNvPr id="10" name="Straight Connector 9">
            <a:extLst>
              <a:ext uri="{FF2B5EF4-FFF2-40B4-BE49-F238E27FC236}">
                <a16:creationId xmlns:a16="http://schemas.microsoft.com/office/drawing/2014/main" id="{3C2C932D-F6EC-472F-B1CE-A5CE353F35C8}"/>
              </a:ext>
            </a:extLst>
          </p:cNvPr>
          <p:cNvCxnSpPr>
            <a:cxnSpLocks/>
          </p:cNvCxnSpPr>
          <p:nvPr/>
        </p:nvCxnSpPr>
        <p:spPr>
          <a:xfrm>
            <a:off x="3249038" y="2079954"/>
            <a:ext cx="0" cy="2408663"/>
          </a:xfrm>
          <a:prstGeom prst="line">
            <a:avLst/>
          </a:prstGeom>
          <a:ln w="19050">
            <a:solidFill>
              <a:srgbClr val="0078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A37652-4E0B-4437-8A96-2F669735D4F8}"/>
              </a:ext>
            </a:extLst>
          </p:cNvPr>
          <p:cNvCxnSpPr>
            <a:cxnSpLocks/>
          </p:cNvCxnSpPr>
          <p:nvPr/>
        </p:nvCxnSpPr>
        <p:spPr>
          <a:xfrm>
            <a:off x="6342430" y="2079954"/>
            <a:ext cx="0" cy="2408663"/>
          </a:xfrm>
          <a:prstGeom prst="line">
            <a:avLst/>
          </a:prstGeom>
          <a:ln w="19050">
            <a:solidFill>
              <a:srgbClr val="0078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0F91A4A-E2E0-4E14-AB08-0E865EE54C7B}"/>
              </a:ext>
            </a:extLst>
          </p:cNvPr>
          <p:cNvCxnSpPr>
            <a:cxnSpLocks/>
          </p:cNvCxnSpPr>
          <p:nvPr/>
        </p:nvCxnSpPr>
        <p:spPr>
          <a:xfrm>
            <a:off x="9452623" y="2082110"/>
            <a:ext cx="0" cy="2408663"/>
          </a:xfrm>
          <a:prstGeom prst="line">
            <a:avLst/>
          </a:prstGeom>
          <a:ln w="19050">
            <a:solidFill>
              <a:srgbClr val="0078D4"/>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3" name="Title 12">
            <a:extLst>
              <a:ext uri="{FF2B5EF4-FFF2-40B4-BE49-F238E27FC236}">
                <a16:creationId xmlns:a16="http://schemas.microsoft.com/office/drawing/2014/main" id="{74D756DB-0E19-4A3B-B758-02B49930C1EA}"/>
              </a:ext>
            </a:extLst>
          </p:cNvPr>
          <p:cNvSpPr>
            <a:spLocks noGrp="1"/>
          </p:cNvSpPr>
          <p:nvPr>
            <p:ph type="title"/>
          </p:nvPr>
        </p:nvSpPr>
        <p:spPr/>
        <p:txBody>
          <a:bodyPr/>
          <a:lstStyle/>
          <a:p>
            <a:r>
              <a:rPr lang="en-US" sz="2800" dirty="0"/>
              <a:t>Migration</a:t>
            </a:r>
            <a:endParaRPr lang="en-US" dirty="0"/>
          </a:p>
        </p:txBody>
      </p:sp>
    </p:spTree>
    <p:extLst>
      <p:ext uri="{BB962C8B-B14F-4D97-AF65-F5344CB8AC3E}">
        <p14:creationId xmlns:p14="http://schemas.microsoft.com/office/powerpoint/2010/main" val="200112458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0FB38D-9E45-4DE0-9311-D6D1C43B2876}"/>
              </a:ext>
            </a:extLst>
          </p:cNvPr>
          <p:cNvSpPr txBox="1"/>
          <p:nvPr/>
        </p:nvSpPr>
        <p:spPr>
          <a:xfrm>
            <a:off x="4921095" y="2151726"/>
            <a:ext cx="6839105" cy="2554545"/>
          </a:xfrm>
          <a:prstGeom prst="rect">
            <a:avLst/>
          </a:prstGeom>
          <a:noFill/>
          <a:ln>
            <a:noFill/>
          </a:ln>
        </p:spPr>
        <p:txBody>
          <a:bodyPr wrap="square">
            <a:spAutoFit/>
          </a:bodyPr>
          <a:lstStyle/>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r>
              <a:rPr kumimoji="0" lang="en-US" sz="2000" b="1" i="0" u="none" strike="noStrike" kern="1200" cap="none" spc="0" normalizeH="0" baseline="0" noProof="0" dirty="0">
                <a:ln>
                  <a:noFill/>
                </a:ln>
                <a:solidFill>
                  <a:srgbClr val="FFFFFF"/>
                </a:solidFill>
                <a:effectLst/>
                <a:uLnTx/>
                <a:uFillTx/>
                <a:latin typeface="Segoe UI"/>
                <a:ea typeface="+mn-ea"/>
                <a:cs typeface="+mn-cs"/>
              </a:rPr>
              <a:t>Goal-Oriented</a:t>
            </a:r>
            <a:r>
              <a:rPr kumimoji="0" lang="en-US" sz="2000" b="0" i="0" u="none" strike="noStrike" kern="1200" cap="none" spc="0" normalizeH="0" baseline="0" noProof="0" dirty="0">
                <a:ln>
                  <a:noFill/>
                </a:ln>
                <a:solidFill>
                  <a:srgbClr val="FFFFFF"/>
                </a:solidFill>
                <a:effectLst/>
                <a:uLnTx/>
                <a:uFillTx/>
                <a:latin typeface="Segoe UI"/>
                <a:ea typeface="+mn-ea"/>
                <a:cs typeface="+mn-cs"/>
              </a:rPr>
              <a:t> – It states what is trying to be accomplished by the user</a:t>
            </a:r>
          </a:p>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endParaRPr kumimoji="0" lang="en-US" sz="2000" b="0" i="0" u="none" strike="noStrike" kern="1200" cap="none" spc="0" normalizeH="0" baseline="0" noProof="0" dirty="0">
              <a:ln>
                <a:noFill/>
              </a:ln>
              <a:solidFill>
                <a:srgbClr val="FFFFFF"/>
              </a:solidFill>
              <a:effectLst/>
              <a:uLnTx/>
              <a:uFillTx/>
              <a:latin typeface="Segoe UI"/>
              <a:ea typeface="+mn-ea"/>
              <a:cs typeface="+mn-cs"/>
            </a:endParaRPr>
          </a:p>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r>
              <a:rPr kumimoji="0" lang="en-US" sz="2000" b="1" i="0" u="none" strike="noStrike" kern="1200" cap="none" spc="0" normalizeH="0" baseline="0" noProof="0" dirty="0">
                <a:ln>
                  <a:noFill/>
                </a:ln>
                <a:solidFill>
                  <a:srgbClr val="FFFFFF"/>
                </a:solidFill>
                <a:effectLst/>
                <a:uLnTx/>
                <a:uFillTx/>
                <a:latin typeface="Segoe UI"/>
                <a:ea typeface="+mn-ea"/>
                <a:cs typeface="+mn-cs"/>
              </a:rPr>
              <a:t>Specific</a:t>
            </a:r>
            <a:r>
              <a:rPr kumimoji="0" lang="en-US" sz="2000" b="0" i="0" u="none" strike="noStrike" kern="1200" cap="none" spc="0" normalizeH="0" baseline="0" noProof="0" dirty="0">
                <a:ln>
                  <a:noFill/>
                </a:ln>
                <a:solidFill>
                  <a:srgbClr val="FFFFFF"/>
                </a:solidFill>
                <a:effectLst/>
                <a:uLnTx/>
                <a:uFillTx/>
                <a:latin typeface="Segoe UI"/>
                <a:ea typeface="+mn-ea"/>
                <a:cs typeface="+mn-cs"/>
              </a:rPr>
              <a:t> – Gives details about the scenario, observations, and/or challenges faced by the user</a:t>
            </a:r>
          </a:p>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endParaRPr kumimoji="0" lang="en-US" sz="2000" b="0" i="0" u="none" strike="noStrike" kern="1200" cap="none" spc="0" normalizeH="0" baseline="0" noProof="0" dirty="0">
              <a:ln>
                <a:noFill/>
              </a:ln>
              <a:solidFill>
                <a:srgbClr val="FFFFFF"/>
              </a:solidFill>
              <a:effectLst/>
              <a:uLnTx/>
              <a:uFillTx/>
              <a:latin typeface="Segoe UI"/>
              <a:ea typeface="+mn-ea"/>
              <a:cs typeface="+mn-cs"/>
            </a:endParaRPr>
          </a:p>
          <a:p>
            <a:pPr marL="342900" marR="0" lvl="0" indent="-342900" algn="l" defTabSz="914367" rtl="0" eaLnBrk="1" fontAlgn="auto" latinLnBrk="0" hangingPunct="1">
              <a:lnSpc>
                <a:spcPct val="100000"/>
              </a:lnSpc>
              <a:spcBef>
                <a:spcPts val="0"/>
              </a:spcBef>
              <a:spcAft>
                <a:spcPts val="0"/>
              </a:spcAft>
              <a:buClrTx/>
              <a:buSzTx/>
              <a:buFont typeface="+mj-lt"/>
              <a:buAutoNum type="arabicParenR"/>
              <a:tabLst/>
              <a:defRPr/>
            </a:pPr>
            <a:r>
              <a:rPr kumimoji="0" lang="en-US" sz="2000" b="1" i="0" u="none" strike="noStrike" kern="1200" cap="none" spc="0" normalizeH="0" baseline="0" noProof="0" dirty="0">
                <a:ln>
                  <a:noFill/>
                </a:ln>
                <a:solidFill>
                  <a:srgbClr val="FFFFFF"/>
                </a:solidFill>
                <a:effectLst/>
                <a:uLnTx/>
                <a:uFillTx/>
                <a:latin typeface="Segoe UI"/>
                <a:ea typeface="+mn-ea"/>
                <a:cs typeface="+mn-cs"/>
              </a:rPr>
              <a:t>Actionable</a:t>
            </a:r>
            <a:r>
              <a:rPr kumimoji="0" lang="en-US" sz="2000" b="0" i="0" u="none" strike="noStrike" kern="1200" cap="none" spc="0" normalizeH="0" baseline="0" noProof="0" dirty="0">
                <a:ln>
                  <a:noFill/>
                </a:ln>
                <a:solidFill>
                  <a:srgbClr val="FFFFFF"/>
                </a:solidFill>
                <a:effectLst/>
                <a:uLnTx/>
                <a:uFillTx/>
                <a:latin typeface="Segoe UI"/>
                <a:ea typeface="+mn-ea"/>
                <a:cs typeface="+mn-cs"/>
              </a:rPr>
              <a:t> – Provide necessary clarifying information to enable a decision</a:t>
            </a:r>
          </a:p>
        </p:txBody>
      </p:sp>
      <p:sp>
        <p:nvSpPr>
          <p:cNvPr id="6" name="Title 5">
            <a:extLst>
              <a:ext uri="{FF2B5EF4-FFF2-40B4-BE49-F238E27FC236}">
                <a16:creationId xmlns:a16="http://schemas.microsoft.com/office/drawing/2014/main" id="{A6D2C8AF-4227-413C-A201-3144BCB37FD7}"/>
              </a:ext>
            </a:extLst>
          </p:cNvPr>
          <p:cNvSpPr>
            <a:spLocks noGrp="1"/>
          </p:cNvSpPr>
          <p:nvPr>
            <p:ph type="title"/>
          </p:nvPr>
        </p:nvSpPr>
        <p:spPr>
          <a:xfrm>
            <a:off x="1996018" y="3213556"/>
            <a:ext cx="7636932" cy="430887"/>
          </a:xfrm>
        </p:spPr>
        <p:txBody>
          <a:bodyPr/>
          <a:lstStyle/>
          <a:p>
            <a:r>
              <a:rPr lang="en-US" sz="2800" dirty="0"/>
              <a:t>Feedback</a:t>
            </a:r>
          </a:p>
        </p:txBody>
      </p:sp>
    </p:spTree>
    <p:extLst>
      <p:ext uri="{BB962C8B-B14F-4D97-AF65-F5344CB8AC3E}">
        <p14:creationId xmlns:p14="http://schemas.microsoft.com/office/powerpoint/2010/main" val="217077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4DC7016F-81AD-4AB7-B007-E133D9BD5AD8}"/>
              </a:ext>
            </a:extLst>
          </p:cNvPr>
          <p:cNvSpPr txBox="1"/>
          <p:nvPr/>
        </p:nvSpPr>
        <p:spPr>
          <a:xfrm>
            <a:off x="1971040" y="2780205"/>
            <a:ext cx="7914640" cy="904863"/>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Segoe UI Semibold"/>
                <a:ea typeface="+mn-ea"/>
                <a:cs typeface="+mn-cs"/>
              </a:rPr>
              <a:t>aka.ms/OHPortal</a:t>
            </a:r>
          </a:p>
        </p:txBody>
      </p:sp>
      <p:sp>
        <p:nvSpPr>
          <p:cNvPr id="23" name="TextBox 22">
            <a:extLst>
              <a:ext uri="{FF2B5EF4-FFF2-40B4-BE49-F238E27FC236}">
                <a16:creationId xmlns:a16="http://schemas.microsoft.com/office/drawing/2014/main" id="{96A4EA7C-1A13-4F38-BFE9-24A055859E66}"/>
              </a:ext>
            </a:extLst>
          </p:cNvPr>
          <p:cNvSpPr txBox="1"/>
          <p:nvPr/>
        </p:nvSpPr>
        <p:spPr>
          <a:xfrm>
            <a:off x="2491834" y="3462093"/>
            <a:ext cx="5994400" cy="572464"/>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2000" b="0" i="1" u="none" strike="noStrike" kern="1200" cap="none" spc="0" normalizeH="0" baseline="0" noProof="0" dirty="0">
                <a:ln>
                  <a:noFill/>
                </a:ln>
                <a:solidFill>
                  <a:srgbClr val="FFFFFF"/>
                </a:solidFill>
                <a:effectLst/>
                <a:uLnTx/>
                <a:uFillTx/>
                <a:latin typeface="Segoe UI"/>
                <a:ea typeface="+mn-ea"/>
                <a:cs typeface="+mn-cs"/>
              </a:rPr>
              <a:t>Login with the credentials supplied to your team.</a:t>
            </a:r>
          </a:p>
        </p:txBody>
      </p:sp>
      <p:pic>
        <p:nvPicPr>
          <p:cNvPr id="4" name="Graphic 3" descr="Cursor">
            <a:extLst>
              <a:ext uri="{FF2B5EF4-FFF2-40B4-BE49-F238E27FC236}">
                <a16:creationId xmlns:a16="http://schemas.microsoft.com/office/drawing/2014/main" id="{7357C45B-9D4D-45DF-8CC7-3E8666636B7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029034" y="3120157"/>
            <a:ext cx="914400" cy="914400"/>
          </a:xfrm>
          <a:prstGeom prst="rect">
            <a:avLst/>
          </a:prstGeom>
        </p:spPr>
      </p:pic>
      <p:sp>
        <p:nvSpPr>
          <p:cNvPr id="9" name="Title 8">
            <a:extLst>
              <a:ext uri="{FF2B5EF4-FFF2-40B4-BE49-F238E27FC236}">
                <a16:creationId xmlns:a16="http://schemas.microsoft.com/office/drawing/2014/main" id="{0EF8118D-39C3-4A05-9187-44BD71128C0F}"/>
              </a:ext>
            </a:extLst>
          </p:cNvPr>
          <p:cNvSpPr>
            <a:spLocks noGrp="1"/>
          </p:cNvSpPr>
          <p:nvPr>
            <p:ph type="title"/>
          </p:nvPr>
        </p:nvSpPr>
        <p:spPr/>
        <p:txBody>
          <a:bodyPr/>
          <a:lstStyle/>
          <a:p>
            <a:r>
              <a:rPr lang="en-US" dirty="0"/>
              <a:t>Let’s get started!</a:t>
            </a:r>
          </a:p>
        </p:txBody>
      </p:sp>
    </p:spTree>
    <p:extLst>
      <p:ext uri="{BB962C8B-B14F-4D97-AF65-F5344CB8AC3E}">
        <p14:creationId xmlns:p14="http://schemas.microsoft.com/office/powerpoint/2010/main" val="143208157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4EA16FA-8D26-451C-9337-113E6EAE3CB9}"/>
              </a:ext>
            </a:extLst>
          </p:cNvPr>
          <p:cNvSpPr>
            <a:spLocks noGrp="1"/>
          </p:cNvSpPr>
          <p:nvPr>
            <p:ph type="title"/>
          </p:nvPr>
        </p:nvSpPr>
        <p:spPr>
          <a:xfrm>
            <a:off x="4851401" y="3941660"/>
            <a:ext cx="7084436" cy="1107996"/>
          </a:xfrm>
        </p:spPr>
        <p:txBody>
          <a:bodyPr/>
          <a:lstStyle/>
          <a:p>
            <a:r>
              <a:rPr lang="en-US" dirty="0"/>
              <a:t>Microsoft Azure</a:t>
            </a:r>
            <a:br>
              <a:rPr lang="en-US" dirty="0"/>
            </a:br>
            <a:r>
              <a:rPr lang="en-US" dirty="0"/>
              <a:t>Well-Architected Framework</a:t>
            </a:r>
          </a:p>
        </p:txBody>
      </p:sp>
      <p:sp>
        <p:nvSpPr>
          <p:cNvPr id="10" name="Subtitle 9">
            <a:extLst>
              <a:ext uri="{FF2B5EF4-FFF2-40B4-BE49-F238E27FC236}">
                <a16:creationId xmlns:a16="http://schemas.microsoft.com/office/drawing/2014/main" id="{44CCF6FC-DF3C-472E-916C-66140B389074}"/>
              </a:ext>
            </a:extLst>
          </p:cNvPr>
          <p:cNvSpPr>
            <a:spLocks noGrp="1"/>
          </p:cNvSpPr>
          <p:nvPr>
            <p:ph type="subTitle" idx="1"/>
          </p:nvPr>
        </p:nvSpPr>
        <p:spPr>
          <a:xfrm>
            <a:off x="4851401" y="5049656"/>
            <a:ext cx="7084436" cy="338554"/>
          </a:xfrm>
        </p:spPr>
        <p:txBody>
          <a:bodyPr/>
          <a:lstStyle/>
          <a:p>
            <a:r>
              <a:rPr lang="en-US" dirty="0"/>
              <a:t>Challenge walkthrough for </a:t>
            </a:r>
            <a:r>
              <a:rPr lang="en-US" b="1" dirty="0">
                <a:solidFill>
                  <a:schemeClr val="accent1"/>
                </a:solidFill>
              </a:rPr>
              <a:t>coaches</a:t>
            </a:r>
          </a:p>
        </p:txBody>
      </p:sp>
    </p:spTree>
    <p:extLst>
      <p:ext uri="{BB962C8B-B14F-4D97-AF65-F5344CB8AC3E}">
        <p14:creationId xmlns:p14="http://schemas.microsoft.com/office/powerpoint/2010/main" val="2648741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265E69-A2EF-43C2-A2AB-DD62FBB0D1F0}"/>
              </a:ext>
            </a:extLst>
          </p:cNvPr>
          <p:cNvSpPr>
            <a:spLocks noGrp="1"/>
          </p:cNvSpPr>
          <p:nvPr>
            <p:ph type="title"/>
          </p:nvPr>
        </p:nvSpPr>
        <p:spPr/>
        <p:txBody>
          <a:bodyPr/>
          <a:lstStyle/>
          <a:p>
            <a:r>
              <a:rPr lang="en-US" dirty="0"/>
              <a:t>Architecture</a:t>
            </a:r>
          </a:p>
        </p:txBody>
      </p:sp>
      <p:sp>
        <p:nvSpPr>
          <p:cNvPr id="16" name="Text Placeholder 15">
            <a:extLst>
              <a:ext uri="{FF2B5EF4-FFF2-40B4-BE49-F238E27FC236}">
                <a16:creationId xmlns:a16="http://schemas.microsoft.com/office/drawing/2014/main" id="{C73B7C34-9F5D-4D61-9C7E-91590A9B07F7}"/>
              </a:ext>
            </a:extLst>
          </p:cNvPr>
          <p:cNvSpPr>
            <a:spLocks noGrp="1"/>
          </p:cNvSpPr>
          <p:nvPr>
            <p:ph type="body" sz="quarter" idx="4294967295"/>
          </p:nvPr>
        </p:nvSpPr>
        <p:spPr>
          <a:xfrm>
            <a:off x="8681545" y="2481672"/>
            <a:ext cx="3415862" cy="3557897"/>
          </a:xfrm>
        </p:spPr>
        <p:txBody>
          <a:bodyPr/>
          <a:lstStyle/>
          <a:p>
            <a:pPr>
              <a:buFont typeface="Arial" panose="020B0604020202020204" pitchFamily="34" charset="0"/>
              <a:buChar char="•"/>
            </a:pPr>
            <a:r>
              <a:rPr lang="en-US" sz="2000" dirty="0"/>
              <a:t>1 resource group</a:t>
            </a:r>
          </a:p>
          <a:p>
            <a:pPr>
              <a:buFont typeface="Arial" panose="020B0604020202020204" pitchFamily="34" charset="0"/>
              <a:buChar char="•"/>
            </a:pPr>
            <a:r>
              <a:rPr lang="en-US" sz="2000" dirty="0"/>
              <a:t>1 external load balancer</a:t>
            </a:r>
          </a:p>
          <a:p>
            <a:pPr>
              <a:buFont typeface="Arial" panose="020B0604020202020204" pitchFamily="34" charset="0"/>
              <a:buChar char="•"/>
            </a:pPr>
            <a:r>
              <a:rPr lang="en-US" sz="2000" dirty="0"/>
              <a:t>1 </a:t>
            </a:r>
            <a:r>
              <a:rPr lang="en-US" sz="2000" dirty="0" err="1"/>
              <a:t>vnet</a:t>
            </a:r>
            <a:endParaRPr lang="en-US" sz="2000" dirty="0"/>
          </a:p>
          <a:p>
            <a:pPr>
              <a:buFont typeface="Arial" panose="020B0604020202020204" pitchFamily="34" charset="0"/>
              <a:buChar char="•"/>
            </a:pPr>
            <a:r>
              <a:rPr lang="en-US" sz="2000" dirty="0"/>
              <a:t>3 subnets</a:t>
            </a:r>
          </a:p>
          <a:p>
            <a:pPr lvl="1">
              <a:buFont typeface="Arial" panose="020B0604020202020204" pitchFamily="34" charset="0"/>
              <a:buChar char="•"/>
            </a:pPr>
            <a:r>
              <a:rPr lang="en-US" sz="1600" dirty="0" err="1"/>
              <a:t>dmz</a:t>
            </a:r>
            <a:endParaRPr lang="en-US" sz="1600" dirty="0"/>
          </a:p>
          <a:p>
            <a:pPr lvl="1">
              <a:buFont typeface="Arial" panose="020B0604020202020204" pitchFamily="34" charset="0"/>
              <a:buChar char="•"/>
            </a:pPr>
            <a:r>
              <a:rPr lang="en-US" sz="1600" dirty="0"/>
              <a:t>jobs</a:t>
            </a:r>
          </a:p>
          <a:p>
            <a:pPr lvl="1">
              <a:buFont typeface="Arial" panose="020B0604020202020204" pitchFamily="34" charset="0"/>
              <a:buChar char="•"/>
            </a:pPr>
            <a:r>
              <a:rPr lang="en-US" sz="1600" dirty="0" err="1"/>
              <a:t>sql</a:t>
            </a:r>
            <a:endParaRPr lang="en-US" sz="1600" dirty="0"/>
          </a:p>
          <a:p>
            <a:pPr>
              <a:buFont typeface="Arial" panose="020B0604020202020204" pitchFamily="34" charset="0"/>
              <a:buChar char="•"/>
            </a:pPr>
            <a:r>
              <a:rPr lang="en-US" sz="2000" dirty="0"/>
              <a:t>4 </a:t>
            </a:r>
            <a:r>
              <a:rPr lang="en-US" sz="2000" dirty="0" err="1"/>
              <a:t>vms</a:t>
            </a:r>
            <a:endParaRPr lang="en-US" sz="2000" dirty="0"/>
          </a:p>
          <a:p>
            <a:pPr lvl="1">
              <a:buFont typeface="Arial" panose="020B0604020202020204" pitchFamily="34" charset="0"/>
              <a:buChar char="•"/>
            </a:pPr>
            <a:r>
              <a:rPr lang="en-US" sz="1600" dirty="0"/>
              <a:t>2 web servers</a:t>
            </a:r>
          </a:p>
          <a:p>
            <a:pPr lvl="1">
              <a:buFont typeface="Arial" panose="020B0604020202020204" pitchFamily="34" charset="0"/>
              <a:buChar char="•"/>
            </a:pPr>
            <a:r>
              <a:rPr lang="en-US" sz="1600" dirty="0"/>
              <a:t>1 background service server</a:t>
            </a:r>
          </a:p>
          <a:p>
            <a:pPr lvl="1">
              <a:buFont typeface="Arial" panose="020B0604020202020204" pitchFamily="34" charset="0"/>
              <a:buChar char="•"/>
            </a:pPr>
            <a:r>
              <a:rPr lang="en-US" sz="1600" dirty="0"/>
              <a:t>1 </a:t>
            </a:r>
            <a:r>
              <a:rPr lang="en-US" sz="1600" dirty="0" err="1"/>
              <a:t>sql</a:t>
            </a:r>
            <a:r>
              <a:rPr lang="en-US" sz="1600" dirty="0"/>
              <a:t> server</a:t>
            </a:r>
          </a:p>
        </p:txBody>
      </p:sp>
      <p:pic>
        <p:nvPicPr>
          <p:cNvPr id="5" name="Picture 4" descr="A picture containing scatter chart&#10;&#10;Description automatically generated">
            <a:extLst>
              <a:ext uri="{FF2B5EF4-FFF2-40B4-BE49-F238E27FC236}">
                <a16:creationId xmlns:a16="http://schemas.microsoft.com/office/drawing/2014/main" id="{5C2910C6-F0C7-4EC7-B638-D77C2FC492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398" y="1246992"/>
            <a:ext cx="8078327" cy="5497685"/>
          </a:xfrm>
          <a:prstGeom prst="rect">
            <a:avLst/>
          </a:prstGeom>
        </p:spPr>
      </p:pic>
    </p:spTree>
    <p:extLst>
      <p:ext uri="{BB962C8B-B14F-4D97-AF65-F5344CB8AC3E}">
        <p14:creationId xmlns:p14="http://schemas.microsoft.com/office/powerpoint/2010/main" val="4043193664"/>
      </p:ext>
    </p:extLst>
  </p:cSld>
  <p:clrMapOvr>
    <a:masterClrMapping/>
  </p:clrMapOvr>
  <p:transition>
    <p:fade/>
  </p:transition>
</p:sld>
</file>

<file path=ppt/theme/theme1.xml><?xml version="1.0" encoding="utf-8"?>
<a:theme xmlns:a="http://schemas.openxmlformats.org/drawingml/2006/main" name="1_System Center">
  <a:themeElements>
    <a:clrScheme name="System Center">
      <a:dk1>
        <a:srgbClr val="505050"/>
      </a:dk1>
      <a:lt1>
        <a:srgbClr val="FFFFFF"/>
      </a:lt1>
      <a:dk2>
        <a:srgbClr val="002050"/>
      </a:dk2>
      <a:lt2>
        <a:srgbClr val="D2D2D2"/>
      </a:lt2>
      <a:accent1>
        <a:srgbClr val="0072C6"/>
      </a:accent1>
      <a:accent2>
        <a:srgbClr val="DC3C00"/>
      </a:accent2>
      <a:accent3>
        <a:srgbClr val="008272"/>
      </a:accent3>
      <a:accent4>
        <a:srgbClr val="68217A"/>
      </a:accent4>
      <a:accent5>
        <a:srgbClr val="002050"/>
      </a:accent5>
      <a:accent6>
        <a:srgbClr val="442359"/>
      </a:accent6>
      <a:hlink>
        <a:srgbClr val="F2F2F2"/>
      </a:hlink>
      <a:folHlink>
        <a:srgbClr val="F2F2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C3B11EF6-C027-4BA7-B6A2-190EEB857CD9}"/>
    </a:ext>
  </a:extLst>
</a:theme>
</file>

<file path=ppt/theme/theme2.xml><?xml version="1.0" encoding="utf-8"?>
<a:theme xmlns:a="http://schemas.openxmlformats.org/drawingml/2006/main" name="Black 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OpenHack_FY21_Template_V1_102720" id="{55BFAB4A-90B6-4138-B0B1-3151C728EF56}" vid="{1DAAA025-6530-44D0-B7ED-E42418A6C8A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675661ce-a921-4ef4-be83-dd19f3c4cc86" xsi:nil="true"/>
    <MaterialType xmlns="675661ce-a921-4ef4-be83-dd19f3c4cc86">
      <Value>Presentation Ready Deck</Value>
    </MaterialType>
    <Description xmlns="675661ce-a921-4ef4-be83-dd19f3c4cc86" xsi:nil="true"/>
    <Tag xmlns="675661ce-a921-4ef4-be83-dd19f3c4cc86">
      <Value>PM</Value>
      <Value>Lead Coach</Value>
      <Value>Coach</Value>
    </Tag>
    <OHOrder xmlns="675661ce-a921-4ef4-be83-dd19f3c4cc86" xsi:nil="true"/>
    <Internal_x0020_MSFT xmlns="675661ce-a921-4ef4-be83-dd19f3c4cc86" xsi:nil="true"/>
    <OrderNo_x002e_ xmlns="675661ce-a921-4ef4-be83-dd19f3c4cc86" xsi:nil="true"/>
    <Sequence_x0020_of_x0020_Material xmlns="675661ce-a921-4ef4-be83-dd19f3c4cc86">4. Day of Event</Sequence_x0020_of_x0020_Material>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62D61D9A00A5041B210DE23A0FE8625" ma:contentTypeVersion="21" ma:contentTypeDescription="Create a new document." ma:contentTypeScope="" ma:versionID="04511b682e7b7de49ff749fe3c651a0f">
  <xsd:schema xmlns:xsd="http://www.w3.org/2001/XMLSchema" xmlns:xs="http://www.w3.org/2001/XMLSchema" xmlns:p="http://schemas.microsoft.com/office/2006/metadata/properties" xmlns:ns1="http://schemas.microsoft.com/sharepoint/v3" xmlns:ns2="675661ce-a921-4ef4-be83-dd19f3c4cc86" xmlns:ns3="4343a8c8-d2d9-429e-8dd3-28f02b2ba4f5" targetNamespace="http://schemas.microsoft.com/office/2006/metadata/properties" ma:root="true" ma:fieldsID="7d11f4c7f59a61850efbd400a1795188" ns1:_="" ns2:_="" ns3:_="">
    <xsd:import namespace="http://schemas.microsoft.com/sharepoint/v3"/>
    <xsd:import namespace="675661ce-a921-4ef4-be83-dd19f3c4cc86"/>
    <xsd:import namespace="4343a8c8-d2d9-429e-8dd3-28f02b2ba4f5"/>
    <xsd:element name="properties">
      <xsd:complexType>
        <xsd:sequence>
          <xsd:element name="documentManagement">
            <xsd:complexType>
              <xsd:all>
                <xsd:element ref="ns2:Tag" minOccurs="0"/>
                <xsd:element ref="ns2:MediaServiceMetadata" minOccurs="0"/>
                <xsd:element ref="ns2:MediaServiceFastMetadata" minOccurs="0"/>
                <xsd:element ref="ns2:MediaServiceAutoKeyPoints" minOccurs="0"/>
                <xsd:element ref="ns2:MediaServiceKeyPoints" minOccurs="0"/>
                <xsd:element ref="ns2:Sequence_x0020_of_x0020_Material" minOccurs="0"/>
                <xsd:element ref="ns2:Description" minOccurs="0"/>
                <xsd:element ref="ns2:Internal_x0020_MSFT" minOccurs="0"/>
                <xsd:element ref="ns2:MediaServiceOCR" minOccurs="0"/>
                <xsd:element ref="ns2:MediaServiceGenerationTime" minOccurs="0"/>
                <xsd:element ref="ns2:MediaServiceEventHashCode" minOccurs="0"/>
                <xsd:element ref="ns2:OHOrder" minOccurs="0"/>
                <xsd:element ref="ns3:SharedWithUsers" minOccurs="0"/>
                <xsd:element ref="ns3:SharedWithDetails" minOccurs="0"/>
                <xsd:element ref="ns2:MaterialType" minOccurs="0"/>
                <xsd:element ref="ns2:OrderNo_x002e_" minOccurs="0"/>
                <xsd:element ref="ns2:MediaServiceAutoTags" minOccurs="0"/>
                <xsd:element ref="ns2:MediaServiceDateTaken" minOccurs="0"/>
                <xsd:element ref="ns1:_ip_UnifiedCompliancePolicyProperties" minOccurs="0"/>
                <xsd:element ref="ns1:_ip_UnifiedCompliancePolicyUIAc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6" nillable="true" ma:displayName="Unified Compliance Policy Properties" ma:hidden="true" ma:internalName="_ip_UnifiedCompliancePolicyProperties">
      <xsd:simpleType>
        <xsd:restriction base="dms:Note"/>
      </xsd:simpleType>
    </xsd:element>
    <xsd:element name="_ip_UnifiedCompliancePolicyUIAction" ma:index="27"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75661ce-a921-4ef4-be83-dd19f3c4cc86" elementFormDefault="qualified">
    <xsd:import namespace="http://schemas.microsoft.com/office/2006/documentManagement/types"/>
    <xsd:import namespace="http://schemas.microsoft.com/office/infopath/2007/PartnerControls"/>
    <xsd:element name="Tag" ma:index="8" nillable="true" ma:displayName="Role" ma:format="Dropdown" ma:internalName="Tag">
      <xsd:complexType>
        <xsd:complexContent>
          <xsd:extension base="dms:MultiChoice">
            <xsd:sequence>
              <xsd:element name="Value" maxOccurs="unbounded" minOccurs="0" nillable="true">
                <xsd:simpleType>
                  <xsd:restriction base="dms:Choice">
                    <xsd:enumeration value="PM"/>
                    <xsd:enumeration value="Lead Coach"/>
                    <xsd:enumeration value="Coach"/>
                  </xsd:restriction>
                </xsd:simpleType>
              </xsd:element>
            </xsd:sequence>
          </xsd:extension>
        </xsd:complexContent>
      </xsd:complex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Sequence_x0020_of_x0020_Material" ma:index="13" nillable="true" ma:displayName="Stage" ma:format="Dropdown" ma:indexed="true" ma:internalName="Sequence_x0020_of_x0020_Material">
      <xsd:simpleType>
        <xsd:restriction base="dms:Choice">
          <xsd:enumeration value="1. Pre-Event"/>
          <xsd:enumeration value="2. Recruitment"/>
          <xsd:enumeration value="3. Coach Prep and Planning"/>
          <xsd:enumeration value="4. Day of Event"/>
          <xsd:enumeration value="5. Close &amp; Reporting"/>
          <xsd:enumeration value="Resource"/>
          <xsd:enumeration value="Tool"/>
        </xsd:restriction>
      </xsd:simpleType>
    </xsd:element>
    <xsd:element name="Description" ma:index="14" nillable="true" ma:displayName="Description" ma:format="Dropdown" ma:internalName="Description">
      <xsd:simpleType>
        <xsd:restriction base="dms:Note">
          <xsd:maxLength value="255"/>
        </xsd:restriction>
      </xsd:simpleType>
    </xsd:element>
    <xsd:element name="Internal_x0020_MSFT" ma:index="15" nillable="true" ma:displayName="Internal MSFT" ma:format="RadioButtons" ma:internalName="Internal_x0020_MSFT">
      <xsd:simpleType>
        <xsd:restriction base="dms:Choice">
          <xsd:enumeration value="Internal MSFT Only"/>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OHOrder" ma:index="19" nillable="true" ma:displayName="OH Order" ma:format="Dropdown" ma:internalName="OHOrder" ma:percentage="FALSE">
      <xsd:simpleType>
        <xsd:restriction base="dms:Number"/>
      </xsd:simpleType>
    </xsd:element>
    <xsd:element name="MaterialType" ma:index="22" nillable="true" ma:displayName="Material Type" ma:format="Dropdown" ma:internalName="MaterialType">
      <xsd:complexType>
        <xsd:complexContent>
          <xsd:extension base="dms:MultiChoice">
            <xsd:sequence>
              <xsd:element name="Value" maxOccurs="unbounded" minOccurs="0" nillable="true">
                <xsd:simpleType>
                  <xsd:restriction base="dms:Choice">
                    <xsd:enumeration value="Tool"/>
                    <xsd:enumeration value="Template"/>
                    <xsd:enumeration value="Presentation Ready Deck"/>
                    <xsd:enumeration value="Website"/>
                    <xsd:enumeration value="Contact"/>
                    <xsd:enumeration value="Form"/>
                    <xsd:enumeration value="Training Deck"/>
                    <xsd:enumeration value="Resource"/>
                  </xsd:restriction>
                </xsd:simpleType>
              </xsd:element>
            </xsd:sequence>
          </xsd:extension>
        </xsd:complexContent>
      </xsd:complexType>
    </xsd:element>
    <xsd:element name="OrderNo_x002e_" ma:index="23" nillable="true" ma:displayName="Order No." ma:decimals="0" ma:format="Dropdown" ma:indexed="true" ma:internalName="OrderNo_x002e_" ma:percentage="FALSE">
      <xsd:simpleType>
        <xsd:restriction base="dms:Number"/>
      </xsd:simpleType>
    </xsd:element>
    <xsd:element name="MediaServiceAutoTags" ma:index="24" nillable="true" ma:displayName="Tags" ma:internalName="MediaServiceAutoTags" ma:readOnly="true">
      <xsd:simpleType>
        <xsd:restriction base="dms:Text"/>
      </xsd:simpleType>
    </xsd:element>
    <xsd:element name="MediaServiceDateTaken" ma:index="25" nillable="true" ma:displayName="MediaServiceDateTaken" ma:hidden="true" ma:internalName="MediaServiceDateTaken" ma:readOnly="true">
      <xsd:simpleType>
        <xsd:restriction base="dms:Text"/>
      </xsd:simpleType>
    </xsd:element>
    <xsd:element name="MediaLengthInSeconds" ma:index="28"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4343a8c8-d2d9-429e-8dd3-28f02b2ba4f5"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1696345-23F8-4CDB-8A31-BEF0BEB16805}">
  <ds:schemaRefs>
    <ds:schemaRef ds:uri="http://schemas.microsoft.com/sharepoint/v3/contenttype/forms"/>
  </ds:schemaRefs>
</ds:datastoreItem>
</file>

<file path=customXml/itemProps2.xml><?xml version="1.0" encoding="utf-8"?>
<ds:datastoreItem xmlns:ds="http://schemas.openxmlformats.org/officeDocument/2006/customXml" ds:itemID="{0A9086BA-F6B1-41F0-8458-5D968EBBF04E}">
  <ds:schemaRef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4343a8c8-d2d9-429e-8dd3-28f02b2ba4f5"/>
    <ds:schemaRef ds:uri="http://purl.org/dc/elements/1.1/"/>
    <ds:schemaRef ds:uri="http://schemas.microsoft.com/office/2006/metadata/properties"/>
    <ds:schemaRef ds:uri="675661ce-a921-4ef4-be83-dd19f3c4cc86"/>
    <ds:schemaRef ds:uri="http://www.w3.org/XML/1998/namespace"/>
    <ds:schemaRef ds:uri="http://purl.org/dc/dcmitype/"/>
  </ds:schemaRefs>
</ds:datastoreItem>
</file>

<file path=customXml/itemProps3.xml><?xml version="1.0" encoding="utf-8"?>
<ds:datastoreItem xmlns:ds="http://schemas.openxmlformats.org/officeDocument/2006/customXml" ds:itemID="{697F92E3-E181-4519-BE22-56B61AA22E6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75661ce-a921-4ef4-be83-dd19f3c4cc86"/>
    <ds:schemaRef ds:uri="4343a8c8-d2d9-429e-8dd3-28f02b2ba4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3487</TotalTime>
  <Words>3208</Words>
  <Application>Microsoft Office PowerPoint</Application>
  <PresentationFormat>Widescreen</PresentationFormat>
  <Paragraphs>395</Paragraphs>
  <Slides>49</Slides>
  <Notes>6</Notes>
  <HiddenSlides>2</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49</vt:i4>
      </vt:variant>
    </vt:vector>
  </HeadingPairs>
  <TitlesOfParts>
    <vt:vector size="60" baseType="lpstr">
      <vt:lpstr>Arial</vt:lpstr>
      <vt:lpstr>Calibri</vt:lpstr>
      <vt:lpstr>Consolas</vt:lpstr>
      <vt:lpstr>Lucida Console</vt:lpstr>
      <vt:lpstr>Segoe UI</vt:lpstr>
      <vt:lpstr>Segoe UI Light</vt:lpstr>
      <vt:lpstr>Segoe UI Semibold</vt:lpstr>
      <vt:lpstr>Segoe UI Semilight</vt:lpstr>
      <vt:lpstr>Wingdings</vt:lpstr>
      <vt:lpstr>1_System Center</vt:lpstr>
      <vt:lpstr>Black Template</vt:lpstr>
      <vt:lpstr>PowerPoint Presentation</vt:lpstr>
      <vt:lpstr>Microsoft Azure Well-Architected Framework</vt:lpstr>
      <vt:lpstr>Microsoft Azure Well-Architected Framework</vt:lpstr>
      <vt:lpstr>PowerPoint Presentation</vt:lpstr>
      <vt:lpstr>Migration</vt:lpstr>
      <vt:lpstr>Feedback</vt:lpstr>
      <vt:lpstr>Let’s get started!</vt:lpstr>
      <vt:lpstr>Microsoft Azure Well-Architected Framework</vt:lpstr>
      <vt:lpstr>Architecture</vt:lpstr>
      <vt:lpstr>Architecture – Application</vt:lpstr>
      <vt:lpstr>Challenge timing guidance</vt:lpstr>
      <vt:lpstr>Success Matrix</vt:lpstr>
      <vt:lpstr>Challenge timing and common strategies to accelerate</vt:lpstr>
      <vt:lpstr>For each challenge</vt:lpstr>
      <vt:lpstr>Environment stability</vt:lpstr>
      <vt:lpstr>Challenge 0 MVP</vt:lpstr>
      <vt:lpstr>Challenge 0 MVP</vt:lpstr>
      <vt:lpstr>Challenge 1 Asses the environment</vt:lpstr>
      <vt:lpstr>Challenge 1 MVP</vt:lpstr>
      <vt:lpstr>Challenge 1 success criteria</vt:lpstr>
      <vt:lpstr>Challenge 1 responses</vt:lpstr>
      <vt:lpstr>Challenge 1 responses</vt:lpstr>
      <vt:lpstr>Challenge 2 Operationalize automated deployments</vt:lpstr>
      <vt:lpstr>Challenge 2 MVP</vt:lpstr>
      <vt:lpstr>Challenge 2 MVP</vt:lpstr>
      <vt:lpstr>Challenge 2 responses</vt:lpstr>
      <vt:lpstr>Challenge 3 Planning for failure</vt:lpstr>
      <vt:lpstr>Challenge 3 MVP</vt:lpstr>
      <vt:lpstr>Challenge 3 responses</vt:lpstr>
      <vt:lpstr>Challenge 4 Visualizing Operations</vt:lpstr>
      <vt:lpstr>Challenge 4 MVP</vt:lpstr>
      <vt:lpstr>Challenge 4 responses</vt:lpstr>
      <vt:lpstr>Challenge 5 Improve the environment</vt:lpstr>
      <vt:lpstr>Challenge 5 MVP</vt:lpstr>
      <vt:lpstr>Challenge 5 responses</vt:lpstr>
      <vt:lpstr>Challenge 6 Leveraging PaaS services</vt:lpstr>
      <vt:lpstr>Challenge 6 MVP</vt:lpstr>
      <vt:lpstr>Challenge 6 responses</vt:lpstr>
      <vt:lpstr>Challenge 7 Optimizing the API</vt:lpstr>
      <vt:lpstr>Challenge 7 MVP</vt:lpstr>
      <vt:lpstr>Challenge 7 responses</vt:lpstr>
      <vt:lpstr>Challenge 8 Tightening database security</vt:lpstr>
      <vt:lpstr>Challenge 8 MVP</vt:lpstr>
      <vt:lpstr>Challenge 8 responses</vt:lpstr>
      <vt:lpstr>Challenge 9 Capturing correlation data</vt:lpstr>
      <vt:lpstr>Challenge 9 MVP</vt:lpstr>
      <vt:lpstr>Challenge 9 responses</vt:lpstr>
      <vt:lpstr>Coach solutions folder</vt:lpstr>
      <vt:lpstr>Thank you coaches!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Tristan Gorringe</dc:creator>
  <cp:lastModifiedBy>Joshua Davis</cp:lastModifiedBy>
  <cp:revision>52</cp:revision>
  <dcterms:created xsi:type="dcterms:W3CDTF">2019-08-27T17:49:26Z</dcterms:created>
  <dcterms:modified xsi:type="dcterms:W3CDTF">2021-07-25T04:11:50Z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0x010100262D61D9A00A5041B210DE23A0FE8625</vt:lpwstr>
  </property>
</Properties>
</file>

<file path=docProps/thumbnail.jpeg>
</file>